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  <p:sldMasterId id="2147483661" r:id="rId3"/>
    <p:sldMasterId id="2147483687" r:id="rId4"/>
  </p:sldMasterIdLst>
  <p:notesMasterIdLst>
    <p:notesMasterId r:id="rId29"/>
  </p:notesMasterIdLst>
  <p:handoutMasterIdLst>
    <p:handoutMasterId r:id="rId30"/>
  </p:handoutMasterIdLst>
  <p:sldIdLst>
    <p:sldId id="278" r:id="rId5"/>
    <p:sldId id="364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55" r:id="rId14"/>
    <p:sldId id="356" r:id="rId15"/>
    <p:sldId id="357" r:id="rId16"/>
    <p:sldId id="349" r:id="rId17"/>
    <p:sldId id="350" r:id="rId18"/>
    <p:sldId id="351" r:id="rId19"/>
    <p:sldId id="358" r:id="rId20"/>
    <p:sldId id="360" r:id="rId21"/>
    <p:sldId id="359" r:id="rId22"/>
    <p:sldId id="352" r:id="rId23"/>
    <p:sldId id="353" r:id="rId24"/>
    <p:sldId id="366" r:id="rId25"/>
    <p:sldId id="363" r:id="rId26"/>
    <p:sldId id="365" r:id="rId27"/>
    <p:sldId id="310" r:id="rId28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5" autoAdjust="0"/>
    <p:restoredTop sz="90387" autoAdjust="0"/>
  </p:normalViewPr>
  <p:slideViewPr>
    <p:cSldViewPr snapToGrid="0">
      <p:cViewPr varScale="1">
        <p:scale>
          <a:sx n="66" d="100"/>
          <a:sy n="66" d="100"/>
        </p:scale>
        <p:origin x="1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FC478-46A7-47DB-8B80-271FA8CFB18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529502-B25B-4464-BFAF-6110B13E37F7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Common pool of funds contributed by investors and invested in accordance to the objectives.</a:t>
          </a:r>
          <a:endParaRPr lang="en-US" sz="2000" dirty="0">
            <a:solidFill>
              <a:schemeClr val="tx1"/>
            </a:solidFill>
          </a:endParaRPr>
        </a:p>
      </dgm:t>
    </dgm:pt>
    <dgm:pt modelId="{2A86311E-A3BD-4CAA-A544-AA63BD42CEEC}" type="parTrans" cxnId="{B3D6E40B-7AE1-4A9B-A84E-62C0E7E1025B}">
      <dgm:prSet/>
      <dgm:spPr/>
      <dgm:t>
        <a:bodyPr/>
        <a:lstStyle/>
        <a:p>
          <a:endParaRPr lang="en-US"/>
        </a:p>
      </dgm:t>
    </dgm:pt>
    <dgm:pt modelId="{A8367BC3-69FA-4B72-B0A3-F19E044DF2A5}" type="sibTrans" cxnId="{B3D6E40B-7AE1-4A9B-A84E-62C0E7E1025B}">
      <dgm:prSet/>
      <dgm:spPr/>
      <dgm:t>
        <a:bodyPr/>
        <a:lstStyle/>
        <a:p>
          <a:endParaRPr lang="en-US"/>
        </a:p>
      </dgm:t>
    </dgm:pt>
    <dgm:pt modelId="{2C60130A-6841-48A9-9FCB-CBC4C65B6858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Investments are held in a trust of which the investors alone are the joint beneficial owners.</a:t>
          </a:r>
          <a:endParaRPr lang="en-US" dirty="0">
            <a:solidFill>
              <a:schemeClr val="tx1"/>
            </a:solidFill>
          </a:endParaRPr>
        </a:p>
      </dgm:t>
    </dgm:pt>
    <dgm:pt modelId="{C34393B2-F4BF-4C9C-98C6-5F4A97B37261}" type="parTrans" cxnId="{70F687DA-2556-4063-827F-7B5A08A73207}">
      <dgm:prSet/>
      <dgm:spPr/>
      <dgm:t>
        <a:bodyPr/>
        <a:lstStyle/>
        <a:p>
          <a:endParaRPr lang="en-US"/>
        </a:p>
      </dgm:t>
    </dgm:pt>
    <dgm:pt modelId="{CE1752EB-D8B6-4EA9-9C9D-657F4005D1A3}" type="sibTrans" cxnId="{70F687DA-2556-4063-827F-7B5A08A73207}">
      <dgm:prSet/>
      <dgm:spPr/>
      <dgm:t>
        <a:bodyPr/>
        <a:lstStyle/>
        <a:p>
          <a:endParaRPr lang="en-US"/>
        </a:p>
      </dgm:t>
    </dgm:pt>
    <dgm:pt modelId="{74A4C5AB-8BAF-417B-B1EF-AD28470A785E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Trustees oversee the management by investment manager.</a:t>
          </a:r>
          <a:endParaRPr lang="en-US" dirty="0">
            <a:solidFill>
              <a:schemeClr val="tx1"/>
            </a:solidFill>
          </a:endParaRPr>
        </a:p>
      </dgm:t>
    </dgm:pt>
    <dgm:pt modelId="{BFE7C4AA-E0EE-4F6A-B6B8-42FC8156CD3B}" type="parTrans" cxnId="{1F2092CA-C5A4-49D5-BA27-5C75DE762EC8}">
      <dgm:prSet/>
      <dgm:spPr/>
      <dgm:t>
        <a:bodyPr/>
        <a:lstStyle/>
        <a:p>
          <a:endParaRPr lang="en-US"/>
        </a:p>
      </dgm:t>
    </dgm:pt>
    <dgm:pt modelId="{6EA148DC-88C3-4DBC-83C7-A149B4648DF0}" type="sibTrans" cxnId="{1F2092CA-C5A4-49D5-BA27-5C75DE762EC8}">
      <dgm:prSet/>
      <dgm:spPr/>
      <dgm:t>
        <a:bodyPr/>
        <a:lstStyle/>
        <a:p>
          <a:endParaRPr lang="en-US"/>
        </a:p>
      </dgm:t>
    </dgm:pt>
    <dgm:pt modelId="{AEAA1CFF-494A-40D0-BFA2-6139F65B0207}" type="pres">
      <dgm:prSet presAssocID="{DF0FC478-46A7-47DB-8B80-271FA8CFB18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9E2A832F-E99B-470B-B77D-DE329F47DF7B}" type="pres">
      <dgm:prSet presAssocID="{DF0FC478-46A7-47DB-8B80-271FA8CFB184}" presName="Name1" presStyleCnt="0"/>
      <dgm:spPr/>
    </dgm:pt>
    <dgm:pt modelId="{DAE62C75-772D-4892-817C-284AD3EC781A}" type="pres">
      <dgm:prSet presAssocID="{DF0FC478-46A7-47DB-8B80-271FA8CFB184}" presName="cycle" presStyleCnt="0"/>
      <dgm:spPr/>
    </dgm:pt>
    <dgm:pt modelId="{80FE9942-B4CD-475E-9BB5-7DB2634D3158}" type="pres">
      <dgm:prSet presAssocID="{DF0FC478-46A7-47DB-8B80-271FA8CFB184}" presName="srcNode" presStyleLbl="node1" presStyleIdx="0" presStyleCnt="3"/>
      <dgm:spPr/>
    </dgm:pt>
    <dgm:pt modelId="{27BC6834-3A0B-420D-A2E2-D0561476C667}" type="pres">
      <dgm:prSet presAssocID="{DF0FC478-46A7-47DB-8B80-271FA8CFB184}" presName="conn" presStyleLbl="parChTrans1D2" presStyleIdx="0" presStyleCnt="1"/>
      <dgm:spPr/>
      <dgm:t>
        <a:bodyPr/>
        <a:lstStyle/>
        <a:p>
          <a:endParaRPr lang="en-US"/>
        </a:p>
      </dgm:t>
    </dgm:pt>
    <dgm:pt modelId="{87285F46-4048-4534-A24E-A08446A1ACEE}" type="pres">
      <dgm:prSet presAssocID="{DF0FC478-46A7-47DB-8B80-271FA8CFB184}" presName="extraNode" presStyleLbl="node1" presStyleIdx="0" presStyleCnt="3"/>
      <dgm:spPr/>
    </dgm:pt>
    <dgm:pt modelId="{570B739D-4F4E-4D65-8F1C-9129C3BD4F47}" type="pres">
      <dgm:prSet presAssocID="{DF0FC478-46A7-47DB-8B80-271FA8CFB184}" presName="dstNode" presStyleLbl="node1" presStyleIdx="0" presStyleCnt="3"/>
      <dgm:spPr/>
    </dgm:pt>
    <dgm:pt modelId="{F089BC30-9BCF-46CE-AA7F-0D9547651F3B}" type="pres">
      <dgm:prSet presAssocID="{25529502-B25B-4464-BFAF-6110B13E37F7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0FFD32-3642-4A9F-9E6A-BC9636C0EB69}" type="pres">
      <dgm:prSet presAssocID="{25529502-B25B-4464-BFAF-6110B13E37F7}" presName="accent_1" presStyleCnt="0"/>
      <dgm:spPr/>
    </dgm:pt>
    <dgm:pt modelId="{065AC3EC-6472-494A-861B-9D6EDAF762CB}" type="pres">
      <dgm:prSet presAssocID="{25529502-B25B-4464-BFAF-6110B13E37F7}" presName="accentRepeatNode" presStyleLbl="solidFgAcc1" presStyleIdx="0" presStyleCnt="3"/>
      <dgm:spPr>
        <a:solidFill>
          <a:schemeClr val="accent4">
            <a:lumMod val="75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F059319E-3D31-46E0-8727-FED3559DC443}" type="pres">
      <dgm:prSet presAssocID="{2C60130A-6841-48A9-9FCB-CBC4C65B685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484CDD-6BB6-4B52-A4D5-632B5F6D618F}" type="pres">
      <dgm:prSet presAssocID="{2C60130A-6841-48A9-9FCB-CBC4C65B6858}" presName="accent_2" presStyleCnt="0"/>
      <dgm:spPr/>
    </dgm:pt>
    <dgm:pt modelId="{EAF629A9-D92E-44BC-940C-823E3BF094CF}" type="pres">
      <dgm:prSet presAssocID="{2C60130A-6841-48A9-9FCB-CBC4C65B6858}" presName="accentRepeatNode" presStyleLbl="solidFgAcc1" presStyleIdx="1" presStyleCnt="3"/>
      <dgm:spPr>
        <a:solidFill>
          <a:schemeClr val="accent4">
            <a:lumMod val="75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endParaRPr lang="en-US"/>
        </a:p>
      </dgm:t>
    </dgm:pt>
    <dgm:pt modelId="{2CF1FEA7-83B9-4257-8C03-54A9D5FAE281}" type="pres">
      <dgm:prSet presAssocID="{74A4C5AB-8BAF-417B-B1EF-AD28470A785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2FD46-3D91-48DE-BD39-8D423EAE319E}" type="pres">
      <dgm:prSet presAssocID="{74A4C5AB-8BAF-417B-B1EF-AD28470A785E}" presName="accent_3" presStyleCnt="0"/>
      <dgm:spPr/>
    </dgm:pt>
    <dgm:pt modelId="{8266B650-73B8-4821-9939-BD0CD746482D}" type="pres">
      <dgm:prSet presAssocID="{74A4C5AB-8BAF-417B-B1EF-AD28470A785E}" presName="accentRepeatNode" presStyleLbl="solidFgAcc1" presStyleIdx="2" presStyleCnt="3"/>
      <dgm:spPr>
        <a:solidFill>
          <a:schemeClr val="accent4">
            <a:lumMod val="75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  <dgm:t>
        <a:bodyPr/>
        <a:lstStyle/>
        <a:p>
          <a:endParaRPr lang="en-US"/>
        </a:p>
      </dgm:t>
    </dgm:pt>
  </dgm:ptLst>
  <dgm:cxnLst>
    <dgm:cxn modelId="{1F2092CA-C5A4-49D5-BA27-5C75DE762EC8}" srcId="{DF0FC478-46A7-47DB-8B80-271FA8CFB184}" destId="{74A4C5AB-8BAF-417B-B1EF-AD28470A785E}" srcOrd="2" destOrd="0" parTransId="{BFE7C4AA-E0EE-4F6A-B6B8-42FC8156CD3B}" sibTransId="{6EA148DC-88C3-4DBC-83C7-A149B4648DF0}"/>
    <dgm:cxn modelId="{B3D6E40B-7AE1-4A9B-A84E-62C0E7E1025B}" srcId="{DF0FC478-46A7-47DB-8B80-271FA8CFB184}" destId="{25529502-B25B-4464-BFAF-6110B13E37F7}" srcOrd="0" destOrd="0" parTransId="{2A86311E-A3BD-4CAA-A544-AA63BD42CEEC}" sibTransId="{A8367BC3-69FA-4B72-B0A3-F19E044DF2A5}"/>
    <dgm:cxn modelId="{AFE6DFD3-27B4-43D8-9D4F-C02279A95E7D}" type="presOf" srcId="{25529502-B25B-4464-BFAF-6110B13E37F7}" destId="{F089BC30-9BCF-46CE-AA7F-0D9547651F3B}" srcOrd="0" destOrd="0" presId="urn:microsoft.com/office/officeart/2008/layout/VerticalCurvedList"/>
    <dgm:cxn modelId="{700EFD02-3082-4DB8-8935-00CEE43F5E76}" type="presOf" srcId="{74A4C5AB-8BAF-417B-B1EF-AD28470A785E}" destId="{2CF1FEA7-83B9-4257-8C03-54A9D5FAE281}" srcOrd="0" destOrd="0" presId="urn:microsoft.com/office/officeart/2008/layout/VerticalCurvedList"/>
    <dgm:cxn modelId="{70F687DA-2556-4063-827F-7B5A08A73207}" srcId="{DF0FC478-46A7-47DB-8B80-271FA8CFB184}" destId="{2C60130A-6841-48A9-9FCB-CBC4C65B6858}" srcOrd="1" destOrd="0" parTransId="{C34393B2-F4BF-4C9C-98C6-5F4A97B37261}" sibTransId="{CE1752EB-D8B6-4EA9-9C9D-657F4005D1A3}"/>
    <dgm:cxn modelId="{1A8468B7-5D97-4C2B-ACAF-7EF4E33FCF2B}" type="presOf" srcId="{2C60130A-6841-48A9-9FCB-CBC4C65B6858}" destId="{F059319E-3D31-46E0-8727-FED3559DC443}" srcOrd="0" destOrd="0" presId="urn:microsoft.com/office/officeart/2008/layout/VerticalCurvedList"/>
    <dgm:cxn modelId="{EE3B7E44-8EFA-4C55-A002-2E586CD556AE}" type="presOf" srcId="{DF0FC478-46A7-47DB-8B80-271FA8CFB184}" destId="{AEAA1CFF-494A-40D0-BFA2-6139F65B0207}" srcOrd="0" destOrd="0" presId="urn:microsoft.com/office/officeart/2008/layout/VerticalCurvedList"/>
    <dgm:cxn modelId="{ACF74507-5AF3-4244-AA23-58D5AEFD8655}" type="presOf" srcId="{A8367BC3-69FA-4B72-B0A3-F19E044DF2A5}" destId="{27BC6834-3A0B-420D-A2E2-D0561476C667}" srcOrd="0" destOrd="0" presId="urn:microsoft.com/office/officeart/2008/layout/VerticalCurvedList"/>
    <dgm:cxn modelId="{CC970ECB-41A1-489E-8196-AB324BD8E544}" type="presParOf" srcId="{AEAA1CFF-494A-40D0-BFA2-6139F65B0207}" destId="{9E2A832F-E99B-470B-B77D-DE329F47DF7B}" srcOrd="0" destOrd="0" presId="urn:microsoft.com/office/officeart/2008/layout/VerticalCurvedList"/>
    <dgm:cxn modelId="{5A4431D8-C296-42A9-AEB3-9C38D830ABDE}" type="presParOf" srcId="{9E2A832F-E99B-470B-B77D-DE329F47DF7B}" destId="{DAE62C75-772D-4892-817C-284AD3EC781A}" srcOrd="0" destOrd="0" presId="urn:microsoft.com/office/officeart/2008/layout/VerticalCurvedList"/>
    <dgm:cxn modelId="{4F832FF6-336C-4749-8A04-9352816861DE}" type="presParOf" srcId="{DAE62C75-772D-4892-817C-284AD3EC781A}" destId="{80FE9942-B4CD-475E-9BB5-7DB2634D3158}" srcOrd="0" destOrd="0" presId="urn:microsoft.com/office/officeart/2008/layout/VerticalCurvedList"/>
    <dgm:cxn modelId="{189D942D-AC80-46D8-9790-4A54E2EE1286}" type="presParOf" srcId="{DAE62C75-772D-4892-817C-284AD3EC781A}" destId="{27BC6834-3A0B-420D-A2E2-D0561476C667}" srcOrd="1" destOrd="0" presId="urn:microsoft.com/office/officeart/2008/layout/VerticalCurvedList"/>
    <dgm:cxn modelId="{5F4B7A4E-7149-4B16-96C8-3D2CD27576A5}" type="presParOf" srcId="{DAE62C75-772D-4892-817C-284AD3EC781A}" destId="{87285F46-4048-4534-A24E-A08446A1ACEE}" srcOrd="2" destOrd="0" presId="urn:microsoft.com/office/officeart/2008/layout/VerticalCurvedList"/>
    <dgm:cxn modelId="{C9680642-C7B0-4DD4-B0F6-43C75FC2043D}" type="presParOf" srcId="{DAE62C75-772D-4892-817C-284AD3EC781A}" destId="{570B739D-4F4E-4D65-8F1C-9129C3BD4F47}" srcOrd="3" destOrd="0" presId="urn:microsoft.com/office/officeart/2008/layout/VerticalCurvedList"/>
    <dgm:cxn modelId="{6EA95097-468A-40B7-BC3C-1BEDF2EBA4F1}" type="presParOf" srcId="{9E2A832F-E99B-470B-B77D-DE329F47DF7B}" destId="{F089BC30-9BCF-46CE-AA7F-0D9547651F3B}" srcOrd="1" destOrd="0" presId="urn:microsoft.com/office/officeart/2008/layout/VerticalCurvedList"/>
    <dgm:cxn modelId="{A38E2FA9-1A3E-4FCB-8EE7-A0937675B47B}" type="presParOf" srcId="{9E2A832F-E99B-470B-B77D-DE329F47DF7B}" destId="{0B0FFD32-3642-4A9F-9E6A-BC9636C0EB69}" srcOrd="2" destOrd="0" presId="urn:microsoft.com/office/officeart/2008/layout/VerticalCurvedList"/>
    <dgm:cxn modelId="{8118DC78-EB1B-4FFF-9434-05BAAD88F7FA}" type="presParOf" srcId="{0B0FFD32-3642-4A9F-9E6A-BC9636C0EB69}" destId="{065AC3EC-6472-494A-861B-9D6EDAF762CB}" srcOrd="0" destOrd="0" presId="urn:microsoft.com/office/officeart/2008/layout/VerticalCurvedList"/>
    <dgm:cxn modelId="{85426FAF-29E5-4AFA-AF7C-C076653E39F4}" type="presParOf" srcId="{9E2A832F-E99B-470B-B77D-DE329F47DF7B}" destId="{F059319E-3D31-46E0-8727-FED3559DC443}" srcOrd="3" destOrd="0" presId="urn:microsoft.com/office/officeart/2008/layout/VerticalCurvedList"/>
    <dgm:cxn modelId="{FFBE45EF-AF64-4CAE-BF5B-D95CA8687094}" type="presParOf" srcId="{9E2A832F-E99B-470B-B77D-DE329F47DF7B}" destId="{4B484CDD-6BB6-4B52-A4D5-632B5F6D618F}" srcOrd="4" destOrd="0" presId="urn:microsoft.com/office/officeart/2008/layout/VerticalCurvedList"/>
    <dgm:cxn modelId="{956A8C55-4996-4D15-A8F9-CB6D99C817A3}" type="presParOf" srcId="{4B484CDD-6BB6-4B52-A4D5-632B5F6D618F}" destId="{EAF629A9-D92E-44BC-940C-823E3BF094CF}" srcOrd="0" destOrd="0" presId="urn:microsoft.com/office/officeart/2008/layout/VerticalCurvedList"/>
    <dgm:cxn modelId="{934E761F-4BD8-42FA-BF1B-B3F0800EC4D6}" type="presParOf" srcId="{9E2A832F-E99B-470B-B77D-DE329F47DF7B}" destId="{2CF1FEA7-83B9-4257-8C03-54A9D5FAE281}" srcOrd="5" destOrd="0" presId="urn:microsoft.com/office/officeart/2008/layout/VerticalCurvedList"/>
    <dgm:cxn modelId="{07219B43-A820-4688-A415-D4B45027B072}" type="presParOf" srcId="{9E2A832F-E99B-470B-B77D-DE329F47DF7B}" destId="{1652FD46-3D91-48DE-BD39-8D423EAE319E}" srcOrd="6" destOrd="0" presId="urn:microsoft.com/office/officeart/2008/layout/VerticalCurvedList"/>
    <dgm:cxn modelId="{65649992-5BD8-4693-83CE-D0726EA13D80}" type="presParOf" srcId="{1652FD46-3D91-48DE-BD39-8D423EAE319E}" destId="{8266B650-73B8-4821-9939-BD0CD746482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50AE29-FD7A-458C-AA7B-31F953680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1FCC63-62ED-4C02-8512-E74218948AD8}">
      <dgm:prSet phldrT="[Text]" custT="1"/>
      <dgm:spPr>
        <a:solidFill>
          <a:schemeClr val="accent1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2000" smtClean="0"/>
            <a:t>Growth Option	</a:t>
          </a:r>
          <a:endParaRPr lang="en-US" sz="2000" dirty="0"/>
        </a:p>
      </dgm:t>
    </dgm:pt>
    <dgm:pt modelId="{7BDE96AD-D3F6-4A65-BB53-61D94687B721}" type="parTrans" cxnId="{382A450E-3DF8-45AE-9FF1-0AE6E35C3DD3}">
      <dgm:prSet/>
      <dgm:spPr/>
      <dgm:t>
        <a:bodyPr/>
        <a:lstStyle/>
        <a:p>
          <a:endParaRPr lang="en-US"/>
        </a:p>
      </dgm:t>
    </dgm:pt>
    <dgm:pt modelId="{93D336D0-3812-468C-8358-893FDB483D4C}" type="sibTrans" cxnId="{382A450E-3DF8-45AE-9FF1-0AE6E35C3DD3}">
      <dgm:prSet/>
      <dgm:spPr/>
      <dgm:t>
        <a:bodyPr/>
        <a:lstStyle/>
        <a:p>
          <a:endParaRPr lang="en-US"/>
        </a:p>
      </dgm:t>
    </dgm:pt>
    <dgm:pt modelId="{E2D01571-8930-4019-8161-FE4AC08B9196}">
      <dgm:prSet phldrT="[Text]" custT="1"/>
      <dgm:spPr>
        <a:solidFill>
          <a:schemeClr val="accent1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2000" dirty="0" smtClean="0"/>
            <a:t>Dividend </a:t>
          </a:r>
        </a:p>
        <a:p>
          <a:r>
            <a:rPr lang="en-US" sz="2000" dirty="0" smtClean="0"/>
            <a:t>Payout Option	</a:t>
          </a:r>
          <a:endParaRPr lang="en-US" sz="2000" b="1" dirty="0"/>
        </a:p>
      </dgm:t>
    </dgm:pt>
    <dgm:pt modelId="{178DB78C-9354-48F6-B409-03EAFD52DD8D}" type="parTrans" cxnId="{F796B6A9-B00E-418B-9092-3975AAF142E2}">
      <dgm:prSet/>
      <dgm:spPr/>
      <dgm:t>
        <a:bodyPr/>
        <a:lstStyle/>
        <a:p>
          <a:endParaRPr lang="en-US"/>
        </a:p>
      </dgm:t>
    </dgm:pt>
    <dgm:pt modelId="{554AC7EA-E745-481F-BCEF-7BFDEEDEB311}" type="sibTrans" cxnId="{F796B6A9-B00E-418B-9092-3975AAF142E2}">
      <dgm:prSet/>
      <dgm:spPr/>
      <dgm:t>
        <a:bodyPr/>
        <a:lstStyle/>
        <a:p>
          <a:endParaRPr lang="en-US"/>
        </a:p>
      </dgm:t>
    </dgm:pt>
    <dgm:pt modelId="{C4F76764-22B6-400D-9B36-0FD12B0409B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Gains made in portfolio are retained and reflected in NAV.</a:t>
          </a:r>
          <a:endParaRPr lang="en-US" sz="1800" dirty="0"/>
        </a:p>
      </dgm:t>
    </dgm:pt>
    <dgm:pt modelId="{C177933A-7111-4457-99E1-8421DF7D5AA1}" type="parTrans" cxnId="{5300E906-C0AC-46CA-99E2-DDD6415497ED}">
      <dgm:prSet/>
      <dgm:spPr/>
      <dgm:t>
        <a:bodyPr/>
        <a:lstStyle/>
        <a:p>
          <a:endParaRPr lang="en-US"/>
        </a:p>
      </dgm:t>
    </dgm:pt>
    <dgm:pt modelId="{E488F17D-25E5-4875-931F-620FB84E4078}" type="sibTrans" cxnId="{5300E906-C0AC-46CA-99E2-DDD6415497ED}">
      <dgm:prSet/>
      <dgm:spPr/>
      <dgm:t>
        <a:bodyPr/>
        <a:lstStyle/>
        <a:p>
          <a:endParaRPr lang="en-US"/>
        </a:p>
      </dgm:t>
    </dgm:pt>
    <dgm:pt modelId="{487639D8-6C0A-4455-8747-A8F97452553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Fund declares dividend from realized profits.</a:t>
          </a:r>
          <a:endParaRPr lang="en-US" sz="1800" dirty="0"/>
        </a:p>
      </dgm:t>
    </dgm:pt>
    <dgm:pt modelId="{CDD723C2-98D7-4D1A-8A37-CD5E9B31A71C}" type="parTrans" cxnId="{A4A1643B-29F4-4F86-8122-F58C665DBEC6}">
      <dgm:prSet/>
      <dgm:spPr/>
      <dgm:t>
        <a:bodyPr/>
        <a:lstStyle/>
        <a:p>
          <a:endParaRPr lang="en-US"/>
        </a:p>
      </dgm:t>
    </dgm:pt>
    <dgm:pt modelId="{E31C1F09-2A01-4C0A-A498-36EADA8B7F25}" type="sibTrans" cxnId="{A4A1643B-29F4-4F86-8122-F58C665DBEC6}">
      <dgm:prSet/>
      <dgm:spPr/>
      <dgm:t>
        <a:bodyPr/>
        <a:lstStyle/>
        <a:p>
          <a:endParaRPr lang="en-US"/>
        </a:p>
      </dgm:t>
    </dgm:pt>
    <dgm:pt modelId="{3C39184C-F4DC-4EDA-913D-00B4A84ACF92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Realized profit/loss is treated as capital gains or loss.</a:t>
          </a:r>
        </a:p>
      </dgm:t>
    </dgm:pt>
    <dgm:pt modelId="{040857F6-571A-404F-90E0-1E652B12A0B9}" type="parTrans" cxnId="{8D304198-6D0D-4417-B02A-A4618BF9142F}">
      <dgm:prSet/>
      <dgm:spPr/>
      <dgm:t>
        <a:bodyPr/>
        <a:lstStyle/>
        <a:p>
          <a:endParaRPr lang="en-US"/>
        </a:p>
      </dgm:t>
    </dgm:pt>
    <dgm:pt modelId="{D0FA7BAC-FF90-4368-9997-5380B21BFC2E}" type="sibTrans" cxnId="{8D304198-6D0D-4417-B02A-A4618BF9142F}">
      <dgm:prSet/>
      <dgm:spPr/>
      <dgm:t>
        <a:bodyPr/>
        <a:lstStyle/>
        <a:p>
          <a:endParaRPr lang="en-US"/>
        </a:p>
      </dgm:t>
    </dgm:pt>
    <dgm:pt modelId="{A47BDE85-8156-4768-9D07-7C7DEC0162AE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No increase or decrease in number of units, except if units are purchased or sold, by the investor. </a:t>
          </a:r>
        </a:p>
      </dgm:t>
    </dgm:pt>
    <dgm:pt modelId="{3DF3E700-903A-470E-A0BB-BC045A80803F}" type="parTrans" cxnId="{8A02579A-45DD-4AA6-87B6-155E0AA9C8A5}">
      <dgm:prSet/>
      <dgm:spPr/>
      <dgm:t>
        <a:bodyPr/>
        <a:lstStyle/>
        <a:p>
          <a:endParaRPr lang="en-US"/>
        </a:p>
      </dgm:t>
    </dgm:pt>
    <dgm:pt modelId="{FD9A2025-E707-461C-BE47-DC50CE213497}" type="sibTrans" cxnId="{8A02579A-45DD-4AA6-87B6-155E0AA9C8A5}">
      <dgm:prSet/>
      <dgm:spPr/>
      <dgm:t>
        <a:bodyPr/>
        <a:lstStyle/>
        <a:p>
          <a:endParaRPr lang="en-US"/>
        </a:p>
      </dgm:t>
    </dgm:pt>
    <dgm:pt modelId="{F6FF2DCB-6919-4858-B0B6-D1FB6898DF3E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NAV falls after dividend payout to the extent of dividend paid.</a:t>
          </a:r>
        </a:p>
      </dgm:t>
    </dgm:pt>
    <dgm:pt modelId="{A2EB9C39-F96B-4B8B-B23A-600E2512DD41}" type="parTrans" cxnId="{E8495643-3BDE-40EF-A04B-7699EB74C1E4}">
      <dgm:prSet/>
      <dgm:spPr/>
      <dgm:t>
        <a:bodyPr/>
        <a:lstStyle/>
        <a:p>
          <a:endParaRPr lang="en-US"/>
        </a:p>
      </dgm:t>
    </dgm:pt>
    <dgm:pt modelId="{0EF361B3-CF09-4811-8921-DC7B1A707AE7}" type="sibTrans" cxnId="{E8495643-3BDE-40EF-A04B-7699EB74C1E4}">
      <dgm:prSet/>
      <dgm:spPr/>
      <dgm:t>
        <a:bodyPr/>
        <a:lstStyle/>
        <a:p>
          <a:endParaRPr lang="en-US"/>
        </a:p>
      </dgm:t>
    </dgm:pt>
    <dgm:pt modelId="{D8966996-1560-4C85-90F6-1BAD91976169}">
      <dgm:prSet custT="1"/>
      <dgm:spPr>
        <a:solidFill>
          <a:schemeClr val="accent1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2000" dirty="0" smtClean="0"/>
            <a:t>Dividend Reinvestment Option</a:t>
          </a:r>
        </a:p>
      </dgm:t>
    </dgm:pt>
    <dgm:pt modelId="{36AE4646-6641-49D3-B5B1-914199AF0340}" type="parTrans" cxnId="{5290DD0E-91A7-4008-ABE8-DD5892760606}">
      <dgm:prSet/>
      <dgm:spPr/>
      <dgm:t>
        <a:bodyPr/>
        <a:lstStyle/>
        <a:p>
          <a:endParaRPr lang="en-US"/>
        </a:p>
      </dgm:t>
    </dgm:pt>
    <dgm:pt modelId="{BAA8285B-FF43-43DE-8983-DCC7070A6DB8}" type="sibTrans" cxnId="{5290DD0E-91A7-4008-ABE8-DD5892760606}">
      <dgm:prSet/>
      <dgm:spPr/>
      <dgm:t>
        <a:bodyPr/>
        <a:lstStyle/>
        <a:p>
          <a:endParaRPr lang="en-US"/>
        </a:p>
      </dgm:t>
    </dgm:pt>
    <dgm:pt modelId="{8B863B07-D362-481A-B8C1-FF84F74AEE19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Dividend is re-invested in same scheme by buying additional units at ex-dividend NAV.</a:t>
          </a:r>
        </a:p>
      </dgm:t>
    </dgm:pt>
    <dgm:pt modelId="{11DD4547-A3D1-482C-B8F1-05C5BF02B377}" type="parTrans" cxnId="{87AC25FA-A761-4A83-B10B-DD6E74566A87}">
      <dgm:prSet/>
      <dgm:spPr/>
      <dgm:t>
        <a:bodyPr/>
        <a:lstStyle/>
        <a:p>
          <a:endParaRPr lang="en-US"/>
        </a:p>
      </dgm:t>
    </dgm:pt>
    <dgm:pt modelId="{EC1F8AE9-FC3D-4A75-B8E3-80117D8050EC}" type="sibTrans" cxnId="{87AC25FA-A761-4A83-B10B-DD6E74566A87}">
      <dgm:prSet/>
      <dgm:spPr/>
      <dgm:t>
        <a:bodyPr/>
        <a:lstStyle/>
        <a:p>
          <a:endParaRPr lang="en-US"/>
        </a:p>
      </dgm:t>
    </dgm:pt>
    <dgm:pt modelId="{D43AE27F-DC48-4599-97B0-AA0A67A7E067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Number of units standing to the credit of the investor, increases each time a dividend is declared, and reinvested back into the scheme.</a:t>
          </a:r>
        </a:p>
      </dgm:t>
    </dgm:pt>
    <dgm:pt modelId="{AFB75759-F5C3-4869-B91E-10580F898298}" type="parTrans" cxnId="{15FCE6CA-6FB5-4B36-A40F-8670E67108E0}">
      <dgm:prSet/>
      <dgm:spPr/>
      <dgm:t>
        <a:bodyPr/>
        <a:lstStyle/>
        <a:p>
          <a:endParaRPr lang="en-US"/>
        </a:p>
      </dgm:t>
    </dgm:pt>
    <dgm:pt modelId="{8B387F6E-523B-4EBC-848E-4E9209ADEF2F}" type="sibTrans" cxnId="{15FCE6CA-6FB5-4B36-A40F-8670E67108E0}">
      <dgm:prSet/>
      <dgm:spPr/>
      <dgm:t>
        <a:bodyPr/>
        <a:lstStyle/>
        <a:p>
          <a:endParaRPr lang="en-US"/>
        </a:p>
      </dgm:t>
    </dgm:pt>
    <dgm:pt modelId="{21580D46-6246-4113-80E2-31E3F9EE8F34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Amount and frequency varies and depends upon distributable surplus.</a:t>
          </a:r>
          <a:endParaRPr lang="en-US" sz="1800" dirty="0"/>
        </a:p>
      </dgm:t>
    </dgm:pt>
    <dgm:pt modelId="{83431E3B-6C86-4A95-BCA7-6300F5BE339C}" type="parTrans" cxnId="{E211F648-BE1C-4538-92D7-096BC59A004F}">
      <dgm:prSet/>
      <dgm:spPr/>
      <dgm:t>
        <a:bodyPr/>
        <a:lstStyle/>
        <a:p>
          <a:endParaRPr lang="en-US"/>
        </a:p>
      </dgm:t>
    </dgm:pt>
    <dgm:pt modelId="{8EEC4C9A-FA24-4D9E-8203-FF1763CDAC00}" type="sibTrans" cxnId="{E211F648-BE1C-4538-92D7-096BC59A004F}">
      <dgm:prSet/>
      <dgm:spPr/>
      <dgm:t>
        <a:bodyPr/>
        <a:lstStyle/>
        <a:p>
          <a:endParaRPr lang="en-US"/>
        </a:p>
      </dgm:t>
    </dgm:pt>
    <dgm:pt modelId="{FBE01F35-4B6A-4374-8A2F-0AC5C9CB4F31}" type="pres">
      <dgm:prSet presAssocID="{6F50AE29-FD7A-458C-AA7B-31F953680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EA4DE0-13F2-4D70-B42A-5AFA66E4E030}" type="pres">
      <dgm:prSet presAssocID="{E01FCC63-62ED-4C02-8512-E74218948AD8}" presName="linNode" presStyleCnt="0"/>
      <dgm:spPr/>
    </dgm:pt>
    <dgm:pt modelId="{65FC48D5-33C1-473D-A985-53682F39D449}" type="pres">
      <dgm:prSet presAssocID="{E01FCC63-62ED-4C02-8512-E74218948AD8}" presName="parentText" presStyleLbl="node1" presStyleIdx="0" presStyleCnt="3" custScaleX="5751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F2DC2-4E10-45C6-863B-C681845C4FD4}" type="pres">
      <dgm:prSet presAssocID="{E01FCC63-62ED-4C02-8512-E74218948AD8}" presName="descendantText" presStyleLbl="alignAccFollowNode1" presStyleIdx="0" presStyleCnt="3" custScaleX="118083" custScaleY="111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CD8ED-959A-4F5A-B58B-DE1D85495294}" type="pres">
      <dgm:prSet presAssocID="{93D336D0-3812-468C-8358-893FDB483D4C}" presName="sp" presStyleCnt="0"/>
      <dgm:spPr/>
    </dgm:pt>
    <dgm:pt modelId="{C36A322D-7EA9-4A0B-A208-17711E12CDC8}" type="pres">
      <dgm:prSet presAssocID="{E2D01571-8930-4019-8161-FE4AC08B9196}" presName="linNode" presStyleCnt="0"/>
      <dgm:spPr/>
    </dgm:pt>
    <dgm:pt modelId="{B5ED81C0-8AF7-46E7-801B-9BDA682A0C43}" type="pres">
      <dgm:prSet presAssocID="{E2D01571-8930-4019-8161-FE4AC08B9196}" presName="parentText" presStyleLbl="node1" presStyleIdx="1" presStyleCnt="3" custScaleX="573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09307-5EA5-4D43-872C-5C4ECCCF4BD4}" type="pres">
      <dgm:prSet presAssocID="{E2D01571-8930-4019-8161-FE4AC08B9196}" presName="descendantText" presStyleLbl="alignAccFollowNode1" presStyleIdx="1" presStyleCnt="3" custScaleX="118449" custScaleY="1125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B1F75-6A91-49D9-9878-95D15690D452}" type="pres">
      <dgm:prSet presAssocID="{554AC7EA-E745-481F-BCEF-7BFDEEDEB311}" presName="sp" presStyleCnt="0"/>
      <dgm:spPr/>
    </dgm:pt>
    <dgm:pt modelId="{F9D79397-0D21-47C6-9FB4-C87785DF001B}" type="pres">
      <dgm:prSet presAssocID="{D8966996-1560-4C85-90F6-1BAD91976169}" presName="linNode" presStyleCnt="0"/>
      <dgm:spPr/>
    </dgm:pt>
    <dgm:pt modelId="{E990F8D9-70F4-4D07-930A-74E8F5F26375}" type="pres">
      <dgm:prSet presAssocID="{D8966996-1560-4C85-90F6-1BAD91976169}" presName="parentText" presStyleLbl="node1" presStyleIdx="2" presStyleCnt="3" custScaleX="573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2FCD5-168B-44A6-8886-99FD0738CCD5}" type="pres">
      <dgm:prSet presAssocID="{D8966996-1560-4C85-90F6-1BAD91976169}" presName="descendantText" presStyleLbl="alignAccFollowNode1" presStyleIdx="2" presStyleCnt="3" custScaleX="118449" custScaleY="1288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B53937-BD77-4C99-AC05-20BE10F2409D}" type="presOf" srcId="{D8966996-1560-4C85-90F6-1BAD91976169}" destId="{E990F8D9-70F4-4D07-930A-74E8F5F26375}" srcOrd="0" destOrd="0" presId="urn:microsoft.com/office/officeart/2005/8/layout/vList5"/>
    <dgm:cxn modelId="{8A02579A-45DD-4AA6-87B6-155E0AA9C8A5}" srcId="{E01FCC63-62ED-4C02-8512-E74218948AD8}" destId="{A47BDE85-8156-4768-9D07-7C7DEC0162AE}" srcOrd="2" destOrd="0" parTransId="{3DF3E700-903A-470E-A0BB-BC045A80803F}" sibTransId="{FD9A2025-E707-461C-BE47-DC50CE213497}"/>
    <dgm:cxn modelId="{55CE0A61-DEAE-4C66-9624-15736AE3D114}" type="presOf" srcId="{487639D8-6C0A-4455-8747-A8F97452553D}" destId="{72809307-5EA5-4D43-872C-5C4ECCCF4BD4}" srcOrd="0" destOrd="0" presId="urn:microsoft.com/office/officeart/2005/8/layout/vList5"/>
    <dgm:cxn modelId="{5290DD0E-91A7-4008-ABE8-DD5892760606}" srcId="{6F50AE29-FD7A-458C-AA7B-31F95368084C}" destId="{D8966996-1560-4C85-90F6-1BAD91976169}" srcOrd="2" destOrd="0" parTransId="{36AE4646-6641-49D3-B5B1-914199AF0340}" sibTransId="{BAA8285B-FF43-43DE-8983-DCC7070A6DB8}"/>
    <dgm:cxn modelId="{A4A1643B-29F4-4F86-8122-F58C665DBEC6}" srcId="{E2D01571-8930-4019-8161-FE4AC08B9196}" destId="{487639D8-6C0A-4455-8747-A8F97452553D}" srcOrd="0" destOrd="0" parTransId="{CDD723C2-98D7-4D1A-8A37-CD5E9B31A71C}" sibTransId="{E31C1F09-2A01-4C0A-A498-36EADA8B7F25}"/>
    <dgm:cxn modelId="{E8495643-3BDE-40EF-A04B-7699EB74C1E4}" srcId="{E2D01571-8930-4019-8161-FE4AC08B9196}" destId="{F6FF2DCB-6919-4858-B0B6-D1FB6898DF3E}" srcOrd="2" destOrd="0" parTransId="{A2EB9C39-F96B-4B8B-B23A-600E2512DD41}" sibTransId="{0EF361B3-CF09-4811-8921-DC7B1A707AE7}"/>
    <dgm:cxn modelId="{AF803FFD-13CA-432D-8B7E-33EC1E891B3D}" type="presOf" srcId="{C4F76764-22B6-400D-9B36-0FD12B0409B8}" destId="{E54F2DC2-4E10-45C6-863B-C681845C4FD4}" srcOrd="0" destOrd="0" presId="urn:microsoft.com/office/officeart/2005/8/layout/vList5"/>
    <dgm:cxn modelId="{A065E943-AC51-4BB0-9E29-9E7F0B731E39}" type="presOf" srcId="{6F50AE29-FD7A-458C-AA7B-31F95368084C}" destId="{FBE01F35-4B6A-4374-8A2F-0AC5C9CB4F31}" srcOrd="0" destOrd="0" presId="urn:microsoft.com/office/officeart/2005/8/layout/vList5"/>
    <dgm:cxn modelId="{7F75A958-A1EC-489C-A26C-A6835357D534}" type="presOf" srcId="{D43AE27F-DC48-4599-97B0-AA0A67A7E067}" destId="{9172FCD5-168B-44A6-8886-99FD0738CCD5}" srcOrd="0" destOrd="1" presId="urn:microsoft.com/office/officeart/2005/8/layout/vList5"/>
    <dgm:cxn modelId="{F796B6A9-B00E-418B-9092-3975AAF142E2}" srcId="{6F50AE29-FD7A-458C-AA7B-31F95368084C}" destId="{E2D01571-8930-4019-8161-FE4AC08B9196}" srcOrd="1" destOrd="0" parTransId="{178DB78C-9354-48F6-B409-03EAFD52DD8D}" sibTransId="{554AC7EA-E745-481F-BCEF-7BFDEEDEB311}"/>
    <dgm:cxn modelId="{E83AD966-D0E9-4604-9331-030813F53DEB}" type="presOf" srcId="{3C39184C-F4DC-4EDA-913D-00B4A84ACF92}" destId="{E54F2DC2-4E10-45C6-863B-C681845C4FD4}" srcOrd="0" destOrd="1" presId="urn:microsoft.com/office/officeart/2005/8/layout/vList5"/>
    <dgm:cxn modelId="{88BD5B6A-B03F-46BF-9BDF-07DBD78FBCEE}" type="presOf" srcId="{21580D46-6246-4113-80E2-31E3F9EE8F34}" destId="{72809307-5EA5-4D43-872C-5C4ECCCF4BD4}" srcOrd="0" destOrd="1" presId="urn:microsoft.com/office/officeart/2005/8/layout/vList5"/>
    <dgm:cxn modelId="{15FCE6CA-6FB5-4B36-A40F-8670E67108E0}" srcId="{D8966996-1560-4C85-90F6-1BAD91976169}" destId="{D43AE27F-DC48-4599-97B0-AA0A67A7E067}" srcOrd="1" destOrd="0" parTransId="{AFB75759-F5C3-4869-B91E-10580F898298}" sibTransId="{8B387F6E-523B-4EBC-848E-4E9209ADEF2F}"/>
    <dgm:cxn modelId="{2D9211DD-B824-41D1-9E9F-1DF12AEB6983}" type="presOf" srcId="{E2D01571-8930-4019-8161-FE4AC08B9196}" destId="{B5ED81C0-8AF7-46E7-801B-9BDA682A0C43}" srcOrd="0" destOrd="0" presId="urn:microsoft.com/office/officeart/2005/8/layout/vList5"/>
    <dgm:cxn modelId="{731C14E3-5348-4AF6-9331-E46E44AEF095}" type="presOf" srcId="{8B863B07-D362-481A-B8C1-FF84F74AEE19}" destId="{9172FCD5-168B-44A6-8886-99FD0738CCD5}" srcOrd="0" destOrd="0" presId="urn:microsoft.com/office/officeart/2005/8/layout/vList5"/>
    <dgm:cxn modelId="{382A450E-3DF8-45AE-9FF1-0AE6E35C3DD3}" srcId="{6F50AE29-FD7A-458C-AA7B-31F95368084C}" destId="{E01FCC63-62ED-4C02-8512-E74218948AD8}" srcOrd="0" destOrd="0" parTransId="{7BDE96AD-D3F6-4A65-BB53-61D94687B721}" sibTransId="{93D336D0-3812-468C-8358-893FDB483D4C}"/>
    <dgm:cxn modelId="{455EECC9-CF5F-43C4-BC5E-8EC46D9CDC0D}" type="presOf" srcId="{A47BDE85-8156-4768-9D07-7C7DEC0162AE}" destId="{E54F2DC2-4E10-45C6-863B-C681845C4FD4}" srcOrd="0" destOrd="2" presId="urn:microsoft.com/office/officeart/2005/8/layout/vList5"/>
    <dgm:cxn modelId="{8D304198-6D0D-4417-B02A-A4618BF9142F}" srcId="{E01FCC63-62ED-4C02-8512-E74218948AD8}" destId="{3C39184C-F4DC-4EDA-913D-00B4A84ACF92}" srcOrd="1" destOrd="0" parTransId="{040857F6-571A-404F-90E0-1E652B12A0B9}" sibTransId="{D0FA7BAC-FF90-4368-9997-5380B21BFC2E}"/>
    <dgm:cxn modelId="{E211F648-BE1C-4538-92D7-096BC59A004F}" srcId="{E2D01571-8930-4019-8161-FE4AC08B9196}" destId="{21580D46-6246-4113-80E2-31E3F9EE8F34}" srcOrd="1" destOrd="0" parTransId="{83431E3B-6C86-4A95-BCA7-6300F5BE339C}" sibTransId="{8EEC4C9A-FA24-4D9E-8203-FF1763CDAC00}"/>
    <dgm:cxn modelId="{41121259-9271-4309-9C2E-1C1D1C98E92F}" type="presOf" srcId="{E01FCC63-62ED-4C02-8512-E74218948AD8}" destId="{65FC48D5-33C1-473D-A985-53682F39D449}" srcOrd="0" destOrd="0" presId="urn:microsoft.com/office/officeart/2005/8/layout/vList5"/>
    <dgm:cxn modelId="{5300E906-C0AC-46CA-99E2-DDD6415497ED}" srcId="{E01FCC63-62ED-4C02-8512-E74218948AD8}" destId="{C4F76764-22B6-400D-9B36-0FD12B0409B8}" srcOrd="0" destOrd="0" parTransId="{C177933A-7111-4457-99E1-8421DF7D5AA1}" sibTransId="{E488F17D-25E5-4875-931F-620FB84E4078}"/>
    <dgm:cxn modelId="{3B91AB3C-F44F-4F45-AAD1-4CDDFD648619}" type="presOf" srcId="{F6FF2DCB-6919-4858-B0B6-D1FB6898DF3E}" destId="{72809307-5EA5-4D43-872C-5C4ECCCF4BD4}" srcOrd="0" destOrd="2" presId="urn:microsoft.com/office/officeart/2005/8/layout/vList5"/>
    <dgm:cxn modelId="{87AC25FA-A761-4A83-B10B-DD6E74566A87}" srcId="{D8966996-1560-4C85-90F6-1BAD91976169}" destId="{8B863B07-D362-481A-B8C1-FF84F74AEE19}" srcOrd="0" destOrd="0" parTransId="{11DD4547-A3D1-482C-B8F1-05C5BF02B377}" sibTransId="{EC1F8AE9-FC3D-4A75-B8E3-80117D8050EC}"/>
    <dgm:cxn modelId="{0E65AAC8-E5DE-4736-A869-E8DFDE00A665}" type="presParOf" srcId="{FBE01F35-4B6A-4374-8A2F-0AC5C9CB4F31}" destId="{89EA4DE0-13F2-4D70-B42A-5AFA66E4E030}" srcOrd="0" destOrd="0" presId="urn:microsoft.com/office/officeart/2005/8/layout/vList5"/>
    <dgm:cxn modelId="{980EC03C-18BD-4DF7-91ED-7CBD4898F8A0}" type="presParOf" srcId="{89EA4DE0-13F2-4D70-B42A-5AFA66E4E030}" destId="{65FC48D5-33C1-473D-A985-53682F39D449}" srcOrd="0" destOrd="0" presId="urn:microsoft.com/office/officeart/2005/8/layout/vList5"/>
    <dgm:cxn modelId="{DB8558C1-D686-4BBF-A6F0-53321D8145FC}" type="presParOf" srcId="{89EA4DE0-13F2-4D70-B42A-5AFA66E4E030}" destId="{E54F2DC2-4E10-45C6-863B-C681845C4FD4}" srcOrd="1" destOrd="0" presId="urn:microsoft.com/office/officeart/2005/8/layout/vList5"/>
    <dgm:cxn modelId="{77335355-2F23-4770-A296-47075F4B48AE}" type="presParOf" srcId="{FBE01F35-4B6A-4374-8A2F-0AC5C9CB4F31}" destId="{1D4CD8ED-959A-4F5A-B58B-DE1D85495294}" srcOrd="1" destOrd="0" presId="urn:microsoft.com/office/officeart/2005/8/layout/vList5"/>
    <dgm:cxn modelId="{1ED035D6-C782-4C86-9FB6-33232D5889F5}" type="presParOf" srcId="{FBE01F35-4B6A-4374-8A2F-0AC5C9CB4F31}" destId="{C36A322D-7EA9-4A0B-A208-17711E12CDC8}" srcOrd="2" destOrd="0" presId="urn:microsoft.com/office/officeart/2005/8/layout/vList5"/>
    <dgm:cxn modelId="{8DAA0E4C-3BEF-4F12-A4A1-A727ED875269}" type="presParOf" srcId="{C36A322D-7EA9-4A0B-A208-17711E12CDC8}" destId="{B5ED81C0-8AF7-46E7-801B-9BDA682A0C43}" srcOrd="0" destOrd="0" presId="urn:microsoft.com/office/officeart/2005/8/layout/vList5"/>
    <dgm:cxn modelId="{5B7B9F03-D6CE-4E1E-A3FA-D0C58474B885}" type="presParOf" srcId="{C36A322D-7EA9-4A0B-A208-17711E12CDC8}" destId="{72809307-5EA5-4D43-872C-5C4ECCCF4BD4}" srcOrd="1" destOrd="0" presId="urn:microsoft.com/office/officeart/2005/8/layout/vList5"/>
    <dgm:cxn modelId="{D20C157A-511B-4B28-978E-085CAF132FDB}" type="presParOf" srcId="{FBE01F35-4B6A-4374-8A2F-0AC5C9CB4F31}" destId="{A10B1F75-6A91-49D9-9878-95D15690D452}" srcOrd="3" destOrd="0" presId="urn:microsoft.com/office/officeart/2005/8/layout/vList5"/>
    <dgm:cxn modelId="{822E291D-6268-4E4A-BD39-0A8BCA397419}" type="presParOf" srcId="{FBE01F35-4B6A-4374-8A2F-0AC5C9CB4F31}" destId="{F9D79397-0D21-47C6-9FB4-C87785DF001B}" srcOrd="4" destOrd="0" presId="urn:microsoft.com/office/officeart/2005/8/layout/vList5"/>
    <dgm:cxn modelId="{E95A0DF6-B35D-4597-8714-428756198051}" type="presParOf" srcId="{F9D79397-0D21-47C6-9FB4-C87785DF001B}" destId="{E990F8D9-70F4-4D07-930A-74E8F5F26375}" srcOrd="0" destOrd="0" presId="urn:microsoft.com/office/officeart/2005/8/layout/vList5"/>
    <dgm:cxn modelId="{39F8FECA-934C-4077-BB70-6F14C86B1DF8}" type="presParOf" srcId="{F9D79397-0D21-47C6-9FB4-C87785DF001B}" destId="{9172FCD5-168B-44A6-8886-99FD0738CC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BF8B805-6557-49D4-BB00-56458E48A60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773F54-B813-409D-86C2-9029FF5C8412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3200" dirty="0" smtClean="0"/>
            <a:t>Statement of additional information (SAI)</a:t>
          </a:r>
          <a:endParaRPr lang="en-US" sz="3200" dirty="0"/>
        </a:p>
      </dgm:t>
    </dgm:pt>
    <dgm:pt modelId="{CFFC1B70-0375-4445-A0ED-B653ED632857}" type="parTrans" cxnId="{A1AE70DB-07D6-4BCF-B730-7484260BA58B}">
      <dgm:prSet/>
      <dgm:spPr/>
      <dgm:t>
        <a:bodyPr/>
        <a:lstStyle/>
        <a:p>
          <a:endParaRPr lang="en-US"/>
        </a:p>
      </dgm:t>
    </dgm:pt>
    <dgm:pt modelId="{44F9F33A-2915-41A3-BEE0-B6F36F09C1B9}" type="sibTrans" cxnId="{A1AE70DB-07D6-4BCF-B730-7484260BA58B}">
      <dgm:prSet/>
      <dgm:spPr/>
      <dgm:t>
        <a:bodyPr/>
        <a:lstStyle/>
        <a:p>
          <a:endParaRPr lang="en-US"/>
        </a:p>
      </dgm:t>
    </dgm:pt>
    <dgm:pt modelId="{65790EB6-B089-4CE5-BFD0-C0D576698A0F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Contains generic and statutory information of mutual fund.</a:t>
          </a:r>
          <a:endParaRPr lang="en-US" sz="1800" dirty="0"/>
        </a:p>
      </dgm:t>
    </dgm:pt>
    <dgm:pt modelId="{E187083E-06FE-4F85-8CFA-9237E1665300}" type="parTrans" cxnId="{30754509-40CA-4E28-81F5-C0F1DF8E02AE}">
      <dgm:prSet/>
      <dgm:spPr/>
      <dgm:t>
        <a:bodyPr/>
        <a:lstStyle/>
        <a:p>
          <a:endParaRPr lang="en-US"/>
        </a:p>
      </dgm:t>
    </dgm:pt>
    <dgm:pt modelId="{9FD93BF0-A64D-4DA7-88AB-40BA31F0D7C9}" type="sibTrans" cxnId="{30754509-40CA-4E28-81F5-C0F1DF8E02AE}">
      <dgm:prSet/>
      <dgm:spPr/>
      <dgm:t>
        <a:bodyPr/>
        <a:lstStyle/>
        <a:p>
          <a:endParaRPr lang="en-US"/>
        </a:p>
      </dgm:t>
    </dgm:pt>
    <dgm:pt modelId="{7705E868-C6C8-45F0-B378-FA515A2475C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3200" dirty="0" smtClean="0"/>
            <a:t>Scheme information document (SID)</a:t>
          </a:r>
          <a:endParaRPr lang="en-US" sz="3200" dirty="0"/>
        </a:p>
      </dgm:t>
    </dgm:pt>
    <dgm:pt modelId="{15DC2219-59F9-4A2C-8D57-E3D6C5B22C3A}" type="parTrans" cxnId="{E89A75B7-67C6-4E06-9636-3D77238D6E96}">
      <dgm:prSet/>
      <dgm:spPr/>
      <dgm:t>
        <a:bodyPr/>
        <a:lstStyle/>
        <a:p>
          <a:endParaRPr lang="en-US"/>
        </a:p>
      </dgm:t>
    </dgm:pt>
    <dgm:pt modelId="{2114C150-1F86-42AE-AF78-31C73AC6B516}" type="sibTrans" cxnId="{E89A75B7-67C6-4E06-9636-3D77238D6E96}">
      <dgm:prSet/>
      <dgm:spPr/>
      <dgm:t>
        <a:bodyPr/>
        <a:lstStyle/>
        <a:p>
          <a:endParaRPr lang="en-US"/>
        </a:p>
      </dgm:t>
    </dgm:pt>
    <dgm:pt modelId="{DC4A38BA-5D95-48D9-B29A-DD9EC5E8BC37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Contains financial information of mutual fund.</a:t>
          </a:r>
          <a:endParaRPr lang="en-US" sz="1800" dirty="0"/>
        </a:p>
      </dgm:t>
    </dgm:pt>
    <dgm:pt modelId="{C15BA8EE-CFAD-4678-A01C-AF265C034B5F}" type="parTrans" cxnId="{8F27EEC4-DC06-4EDA-9B12-D07E11B6F318}">
      <dgm:prSet/>
      <dgm:spPr/>
      <dgm:t>
        <a:bodyPr/>
        <a:lstStyle/>
        <a:p>
          <a:endParaRPr lang="en-US"/>
        </a:p>
      </dgm:t>
    </dgm:pt>
    <dgm:pt modelId="{6B27690E-D909-49FB-8F25-1BFCD196DA40}" type="sibTrans" cxnId="{8F27EEC4-DC06-4EDA-9B12-D07E11B6F318}">
      <dgm:prSet/>
      <dgm:spPr/>
      <dgm:t>
        <a:bodyPr/>
        <a:lstStyle/>
        <a:p>
          <a:endParaRPr lang="en-US"/>
        </a:p>
      </dgm:t>
    </dgm:pt>
    <dgm:pt modelId="{2AC04ABB-5BA0-4126-8910-8359AEB111EC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Lays down rights of investor.</a:t>
          </a:r>
          <a:endParaRPr lang="en-US" sz="1800" dirty="0"/>
        </a:p>
      </dgm:t>
    </dgm:pt>
    <dgm:pt modelId="{6842D169-64DA-4499-A5A8-D082564C0D76}" type="parTrans" cxnId="{BF32354E-F2B9-48E9-98F5-72FAE551ACF7}">
      <dgm:prSet/>
      <dgm:spPr/>
      <dgm:t>
        <a:bodyPr/>
        <a:lstStyle/>
        <a:p>
          <a:endParaRPr lang="en-US"/>
        </a:p>
      </dgm:t>
    </dgm:pt>
    <dgm:pt modelId="{E9026CC9-6211-456B-A996-5741ACADF5FF}" type="sibTrans" cxnId="{BF32354E-F2B9-48E9-98F5-72FAE551ACF7}">
      <dgm:prSet/>
      <dgm:spPr/>
      <dgm:t>
        <a:bodyPr/>
        <a:lstStyle/>
        <a:p>
          <a:endParaRPr lang="en-US"/>
        </a:p>
      </dgm:t>
    </dgm:pt>
    <dgm:pt modelId="{7A3D171F-702F-4313-A90E-C4336363FBFD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Investment objective.</a:t>
          </a:r>
          <a:endParaRPr lang="en-US" sz="1800" dirty="0"/>
        </a:p>
      </dgm:t>
    </dgm:pt>
    <dgm:pt modelId="{2E160C0C-510B-4336-8E8B-F85F39E17963}" type="parTrans" cxnId="{B2AA649D-E337-4CC3-899F-09D523D29A8B}">
      <dgm:prSet/>
      <dgm:spPr/>
      <dgm:t>
        <a:bodyPr/>
        <a:lstStyle/>
        <a:p>
          <a:endParaRPr lang="en-US"/>
        </a:p>
      </dgm:t>
    </dgm:pt>
    <dgm:pt modelId="{930D8C33-DC9A-4DA1-AF20-E596898A7606}" type="sibTrans" cxnId="{B2AA649D-E337-4CC3-899F-09D523D29A8B}">
      <dgm:prSet/>
      <dgm:spPr/>
      <dgm:t>
        <a:bodyPr/>
        <a:lstStyle/>
        <a:p>
          <a:endParaRPr lang="en-US"/>
        </a:p>
      </dgm:t>
    </dgm:pt>
    <dgm:pt modelId="{83A34D25-61F6-4965-B5FF-A260C58887E9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Asset allocation.</a:t>
          </a:r>
          <a:endParaRPr lang="en-US" sz="1800" dirty="0"/>
        </a:p>
      </dgm:t>
    </dgm:pt>
    <dgm:pt modelId="{4760EF89-AB2B-40DA-9FE0-56D8DC749627}" type="parTrans" cxnId="{4B12B80B-8CBE-4023-B342-F199C08EAA2A}">
      <dgm:prSet/>
      <dgm:spPr/>
      <dgm:t>
        <a:bodyPr/>
        <a:lstStyle/>
        <a:p>
          <a:endParaRPr lang="en-US"/>
        </a:p>
      </dgm:t>
    </dgm:pt>
    <dgm:pt modelId="{C7CD0D9C-26D2-4F90-A580-E42106FFBAEE}" type="sibTrans" cxnId="{4B12B80B-8CBE-4023-B342-F199C08EAA2A}">
      <dgm:prSet/>
      <dgm:spPr/>
      <dgm:t>
        <a:bodyPr/>
        <a:lstStyle/>
        <a:p>
          <a:endParaRPr lang="en-US"/>
        </a:p>
      </dgm:t>
    </dgm:pt>
    <dgm:pt modelId="{EC17DFCE-29E0-4359-8217-54A1BE1FEE2F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Investment strategies.</a:t>
          </a:r>
          <a:endParaRPr lang="en-US" sz="1800" dirty="0"/>
        </a:p>
      </dgm:t>
    </dgm:pt>
    <dgm:pt modelId="{C376C9D4-937B-4600-B02E-EFA6A6B56985}" type="parTrans" cxnId="{F927DEFA-7F01-4F78-BCE7-88CAAB4D9132}">
      <dgm:prSet/>
      <dgm:spPr/>
      <dgm:t>
        <a:bodyPr/>
        <a:lstStyle/>
        <a:p>
          <a:endParaRPr lang="en-US"/>
        </a:p>
      </dgm:t>
    </dgm:pt>
    <dgm:pt modelId="{F4D0FE03-DB36-4A76-9DD5-63A724970A0C}" type="sibTrans" cxnId="{F927DEFA-7F01-4F78-BCE7-88CAAB4D9132}">
      <dgm:prSet/>
      <dgm:spPr/>
      <dgm:t>
        <a:bodyPr/>
        <a:lstStyle/>
        <a:p>
          <a:endParaRPr lang="en-US"/>
        </a:p>
      </dgm:t>
    </dgm:pt>
    <dgm:pt modelId="{EA76A28A-07CF-4E5B-A607-049D5DD1A464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Terms with regard to liquidity.</a:t>
          </a:r>
          <a:endParaRPr lang="en-US" sz="1800" dirty="0"/>
        </a:p>
      </dgm:t>
    </dgm:pt>
    <dgm:pt modelId="{DFA1AAEC-D85F-48EF-8007-F2860E3A22C4}" type="parTrans" cxnId="{AA771C3B-05B9-4B32-83A2-650AA3EF3054}">
      <dgm:prSet/>
      <dgm:spPr/>
      <dgm:t>
        <a:bodyPr/>
        <a:lstStyle/>
        <a:p>
          <a:endParaRPr lang="en-US"/>
        </a:p>
      </dgm:t>
    </dgm:pt>
    <dgm:pt modelId="{26F3A3C3-A3B9-4A77-B2B1-E0D993F0F08F}" type="sibTrans" cxnId="{AA771C3B-05B9-4B32-83A2-650AA3EF3054}">
      <dgm:prSet/>
      <dgm:spPr/>
      <dgm:t>
        <a:bodyPr/>
        <a:lstStyle/>
        <a:p>
          <a:endParaRPr lang="en-US"/>
        </a:p>
      </dgm:t>
    </dgm:pt>
    <dgm:pt modelId="{01110F0D-F66C-4BEE-8EE7-CC553052015A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Fees and expenses.</a:t>
          </a:r>
          <a:endParaRPr lang="en-US" sz="1800" dirty="0"/>
        </a:p>
      </dgm:t>
    </dgm:pt>
    <dgm:pt modelId="{DC6E5C25-CD87-4E66-AE1F-012C617B3532}" type="parTrans" cxnId="{91E00EC8-08C6-46C7-B3A2-E24704CF2088}">
      <dgm:prSet/>
      <dgm:spPr/>
      <dgm:t>
        <a:bodyPr/>
        <a:lstStyle/>
        <a:p>
          <a:endParaRPr lang="en-US"/>
        </a:p>
      </dgm:t>
    </dgm:pt>
    <dgm:pt modelId="{33FD21AD-94E8-4017-812C-5985A171F84E}" type="sibTrans" cxnId="{91E00EC8-08C6-46C7-B3A2-E24704CF2088}">
      <dgm:prSet/>
      <dgm:spPr/>
      <dgm:t>
        <a:bodyPr/>
        <a:lstStyle/>
        <a:p>
          <a:endParaRPr lang="en-US"/>
        </a:p>
      </dgm:t>
    </dgm:pt>
    <dgm:pt modelId="{C2A8C12E-1755-4F21-9041-146A1AE2A6E5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Scheme type (open or closed end).</a:t>
          </a:r>
          <a:endParaRPr lang="en-US" sz="1800" dirty="0"/>
        </a:p>
      </dgm:t>
    </dgm:pt>
    <dgm:pt modelId="{AEBAB95B-F5B3-42D1-B994-E45AAC3017F4}" type="parTrans" cxnId="{5FA79B4E-891A-46A4-B557-3FAB534CD201}">
      <dgm:prSet/>
      <dgm:spPr/>
      <dgm:t>
        <a:bodyPr/>
        <a:lstStyle/>
        <a:p>
          <a:endParaRPr lang="en-US"/>
        </a:p>
      </dgm:t>
    </dgm:pt>
    <dgm:pt modelId="{5737835F-2DE0-4E7A-A57E-0366C9060591}" type="sibTrans" cxnId="{5FA79B4E-891A-46A4-B557-3FAB534CD201}">
      <dgm:prSet/>
      <dgm:spPr/>
      <dgm:t>
        <a:bodyPr/>
        <a:lstStyle/>
        <a:p>
          <a:endParaRPr lang="en-US"/>
        </a:p>
      </dgm:t>
    </dgm:pt>
    <dgm:pt modelId="{AEF2D9E3-8104-4A6B-B1B2-A47640BCE84F}">
      <dgm:prSet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Other information relating to the scheme.</a:t>
          </a:r>
          <a:endParaRPr lang="en-US" sz="1800" dirty="0"/>
        </a:p>
      </dgm:t>
    </dgm:pt>
    <dgm:pt modelId="{10368821-ABAB-4FCF-8A05-648FDA9DB5C1}" type="parTrans" cxnId="{A5DFC079-9E2D-4CF5-A7E2-706AA0D500CB}">
      <dgm:prSet/>
      <dgm:spPr/>
      <dgm:t>
        <a:bodyPr/>
        <a:lstStyle/>
        <a:p>
          <a:endParaRPr lang="en-US"/>
        </a:p>
      </dgm:t>
    </dgm:pt>
    <dgm:pt modelId="{C3EB1101-ED52-4E16-939E-AA24F8C8A931}" type="sibTrans" cxnId="{A5DFC079-9E2D-4CF5-A7E2-706AA0D500CB}">
      <dgm:prSet/>
      <dgm:spPr/>
      <dgm:t>
        <a:bodyPr/>
        <a:lstStyle/>
        <a:p>
          <a:endParaRPr lang="en-US"/>
        </a:p>
      </dgm:t>
    </dgm:pt>
    <dgm:pt modelId="{D73DEBE4-C08E-456F-8EC5-A1163784EECD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800" dirty="0" smtClean="0"/>
            <a:t>Other additional information.</a:t>
          </a:r>
          <a:endParaRPr lang="en-US" sz="1800" dirty="0"/>
        </a:p>
      </dgm:t>
    </dgm:pt>
    <dgm:pt modelId="{64A9EB8E-DAAD-47E8-982E-00F970021F1C}" type="parTrans" cxnId="{CB7B48B3-DD07-404D-93B2-BFAFDACD5643}">
      <dgm:prSet/>
      <dgm:spPr/>
      <dgm:t>
        <a:bodyPr/>
        <a:lstStyle/>
        <a:p>
          <a:endParaRPr lang="en-US"/>
        </a:p>
      </dgm:t>
    </dgm:pt>
    <dgm:pt modelId="{B63D286E-7F67-4A65-9E78-6D7331B9C943}" type="sibTrans" cxnId="{CB7B48B3-DD07-404D-93B2-BFAFDACD5643}">
      <dgm:prSet/>
      <dgm:spPr/>
      <dgm:t>
        <a:bodyPr/>
        <a:lstStyle/>
        <a:p>
          <a:endParaRPr lang="en-US"/>
        </a:p>
      </dgm:t>
    </dgm:pt>
    <dgm:pt modelId="{2872E05D-D72A-4237-8E28-35CA15981BE4}" type="pres">
      <dgm:prSet presAssocID="{ABF8B805-6557-49D4-BB00-56458E48A6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BD215A-791E-461B-9D3C-14E19ECD375E}" type="pres">
      <dgm:prSet presAssocID="{2A773F54-B813-409D-86C2-9029FF5C8412}" presName="linNode" presStyleCnt="0"/>
      <dgm:spPr/>
    </dgm:pt>
    <dgm:pt modelId="{16BFF52F-0935-40F3-BE40-CC559C42F944}" type="pres">
      <dgm:prSet presAssocID="{2A773F54-B813-409D-86C2-9029FF5C8412}" presName="parentText" presStyleLbl="node1" presStyleIdx="0" presStyleCnt="2" custScaleX="871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2B790-3FC2-4511-90F1-CAA96321108E}" type="pres">
      <dgm:prSet presAssocID="{2A773F54-B813-409D-86C2-9029FF5C84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4D595-5C18-4942-AC7A-2435B4416DD4}" type="pres">
      <dgm:prSet presAssocID="{44F9F33A-2915-41A3-BEE0-B6F36F09C1B9}" presName="sp" presStyleCnt="0"/>
      <dgm:spPr/>
    </dgm:pt>
    <dgm:pt modelId="{842C4C26-96C9-4CF9-94B4-48E5044A66F3}" type="pres">
      <dgm:prSet presAssocID="{7705E868-C6C8-45F0-B378-FA515A2475CB}" presName="linNode" presStyleCnt="0"/>
      <dgm:spPr/>
    </dgm:pt>
    <dgm:pt modelId="{74ED855C-9ADC-4F50-9A52-D1937514C127}" type="pres">
      <dgm:prSet presAssocID="{7705E868-C6C8-45F0-B378-FA515A2475CB}" presName="parentText" presStyleLbl="node1" presStyleIdx="1" presStyleCnt="2" custScaleX="871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C96BE-A696-4ACA-8FAD-F891F3EDDD9A}" type="pres">
      <dgm:prSet presAssocID="{7705E868-C6C8-45F0-B378-FA515A2475C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AE70DB-07D6-4BCF-B730-7484260BA58B}" srcId="{ABF8B805-6557-49D4-BB00-56458E48A608}" destId="{2A773F54-B813-409D-86C2-9029FF5C8412}" srcOrd="0" destOrd="0" parTransId="{CFFC1B70-0375-4445-A0ED-B653ED632857}" sibTransId="{44F9F33A-2915-41A3-BEE0-B6F36F09C1B9}"/>
    <dgm:cxn modelId="{5F3C7952-B967-437D-9C28-59E3C00A36D9}" type="presOf" srcId="{EC17DFCE-29E0-4359-8217-54A1BE1FEE2F}" destId="{B58C96BE-A696-4ACA-8FAD-F891F3EDDD9A}" srcOrd="0" destOrd="3" presId="urn:microsoft.com/office/officeart/2005/8/layout/vList5"/>
    <dgm:cxn modelId="{BC2E6544-D128-4816-A2E1-9886618063F0}" type="presOf" srcId="{83A34D25-61F6-4965-B5FF-A260C58887E9}" destId="{B58C96BE-A696-4ACA-8FAD-F891F3EDDD9A}" srcOrd="0" destOrd="2" presId="urn:microsoft.com/office/officeart/2005/8/layout/vList5"/>
    <dgm:cxn modelId="{E288BA63-6186-4F20-8AEA-E6770175DC86}" type="presOf" srcId="{D73DEBE4-C08E-456F-8EC5-A1163784EECD}" destId="{E612B790-3FC2-4511-90F1-CAA96321108E}" srcOrd="0" destOrd="3" presId="urn:microsoft.com/office/officeart/2005/8/layout/vList5"/>
    <dgm:cxn modelId="{38A81685-00D5-4C78-BC07-7A5AEA1DBAED}" type="presOf" srcId="{DC4A38BA-5D95-48D9-B29A-DD9EC5E8BC37}" destId="{E612B790-3FC2-4511-90F1-CAA96321108E}" srcOrd="0" destOrd="1" presId="urn:microsoft.com/office/officeart/2005/8/layout/vList5"/>
    <dgm:cxn modelId="{A556F694-DB21-4B78-976C-38D1794FBCAB}" type="presOf" srcId="{65790EB6-B089-4CE5-BFD0-C0D576698A0F}" destId="{E612B790-3FC2-4511-90F1-CAA96321108E}" srcOrd="0" destOrd="0" presId="urn:microsoft.com/office/officeart/2005/8/layout/vList5"/>
    <dgm:cxn modelId="{4B12B80B-8CBE-4023-B342-F199C08EAA2A}" srcId="{7705E868-C6C8-45F0-B378-FA515A2475CB}" destId="{83A34D25-61F6-4965-B5FF-A260C58887E9}" srcOrd="2" destOrd="0" parTransId="{4760EF89-AB2B-40DA-9FE0-56D8DC749627}" sibTransId="{C7CD0D9C-26D2-4F90-A580-E42106FFBAEE}"/>
    <dgm:cxn modelId="{BF32354E-F2B9-48E9-98F5-72FAE551ACF7}" srcId="{2A773F54-B813-409D-86C2-9029FF5C8412}" destId="{2AC04ABB-5BA0-4126-8910-8359AEB111EC}" srcOrd="2" destOrd="0" parTransId="{6842D169-64DA-4499-A5A8-D082564C0D76}" sibTransId="{E9026CC9-6211-456B-A996-5741ACADF5FF}"/>
    <dgm:cxn modelId="{5FA79B4E-891A-46A4-B557-3FAB534CD201}" srcId="{7705E868-C6C8-45F0-B378-FA515A2475CB}" destId="{C2A8C12E-1755-4F21-9041-146A1AE2A6E5}" srcOrd="0" destOrd="0" parTransId="{AEBAB95B-F5B3-42D1-B994-E45AAC3017F4}" sibTransId="{5737835F-2DE0-4E7A-A57E-0366C9060591}"/>
    <dgm:cxn modelId="{CB7B48B3-DD07-404D-93B2-BFAFDACD5643}" srcId="{2A773F54-B813-409D-86C2-9029FF5C8412}" destId="{D73DEBE4-C08E-456F-8EC5-A1163784EECD}" srcOrd="3" destOrd="0" parTransId="{64A9EB8E-DAAD-47E8-982E-00F970021F1C}" sibTransId="{B63D286E-7F67-4A65-9E78-6D7331B9C943}"/>
    <dgm:cxn modelId="{AA771C3B-05B9-4B32-83A2-650AA3EF3054}" srcId="{7705E868-C6C8-45F0-B378-FA515A2475CB}" destId="{EA76A28A-07CF-4E5B-A607-049D5DD1A464}" srcOrd="4" destOrd="0" parTransId="{DFA1AAEC-D85F-48EF-8007-F2860E3A22C4}" sibTransId="{26F3A3C3-A3B9-4A77-B2B1-E0D993F0F08F}"/>
    <dgm:cxn modelId="{8F27EEC4-DC06-4EDA-9B12-D07E11B6F318}" srcId="{2A773F54-B813-409D-86C2-9029FF5C8412}" destId="{DC4A38BA-5D95-48D9-B29A-DD9EC5E8BC37}" srcOrd="1" destOrd="0" parTransId="{C15BA8EE-CFAD-4678-A01C-AF265C034B5F}" sibTransId="{6B27690E-D909-49FB-8F25-1BFCD196DA40}"/>
    <dgm:cxn modelId="{B8B2C918-A955-4B4E-8F60-AFAC8EF83EC2}" type="presOf" srcId="{ABF8B805-6557-49D4-BB00-56458E48A608}" destId="{2872E05D-D72A-4237-8E28-35CA15981BE4}" srcOrd="0" destOrd="0" presId="urn:microsoft.com/office/officeart/2005/8/layout/vList5"/>
    <dgm:cxn modelId="{488B9CB9-B0B2-4B15-A968-85224EB67E47}" type="presOf" srcId="{EA76A28A-07CF-4E5B-A607-049D5DD1A464}" destId="{B58C96BE-A696-4ACA-8FAD-F891F3EDDD9A}" srcOrd="0" destOrd="4" presId="urn:microsoft.com/office/officeart/2005/8/layout/vList5"/>
    <dgm:cxn modelId="{08CC5229-5092-4D45-BBBC-43495A8E213A}" type="presOf" srcId="{2A773F54-B813-409D-86C2-9029FF5C8412}" destId="{16BFF52F-0935-40F3-BE40-CC559C42F944}" srcOrd="0" destOrd="0" presId="urn:microsoft.com/office/officeart/2005/8/layout/vList5"/>
    <dgm:cxn modelId="{07C7E2FF-C1C2-4F33-B8BC-321FFC71F30F}" type="presOf" srcId="{01110F0D-F66C-4BEE-8EE7-CC553052015A}" destId="{B58C96BE-A696-4ACA-8FAD-F891F3EDDD9A}" srcOrd="0" destOrd="5" presId="urn:microsoft.com/office/officeart/2005/8/layout/vList5"/>
    <dgm:cxn modelId="{B2AA649D-E337-4CC3-899F-09D523D29A8B}" srcId="{7705E868-C6C8-45F0-B378-FA515A2475CB}" destId="{7A3D171F-702F-4313-A90E-C4336363FBFD}" srcOrd="1" destOrd="0" parTransId="{2E160C0C-510B-4336-8E8B-F85F39E17963}" sibTransId="{930D8C33-DC9A-4DA1-AF20-E596898A7606}"/>
    <dgm:cxn modelId="{6D033F46-A35D-463F-8DCB-B48FD2F3501C}" type="presOf" srcId="{7705E868-C6C8-45F0-B378-FA515A2475CB}" destId="{74ED855C-9ADC-4F50-9A52-D1937514C127}" srcOrd="0" destOrd="0" presId="urn:microsoft.com/office/officeart/2005/8/layout/vList5"/>
    <dgm:cxn modelId="{1AEFF472-D64C-4E31-A35D-CABF2AB26DFE}" type="presOf" srcId="{2AC04ABB-5BA0-4126-8910-8359AEB111EC}" destId="{E612B790-3FC2-4511-90F1-CAA96321108E}" srcOrd="0" destOrd="2" presId="urn:microsoft.com/office/officeart/2005/8/layout/vList5"/>
    <dgm:cxn modelId="{437C18CF-BC2B-45FC-8BF8-09CEF11E931D}" type="presOf" srcId="{C2A8C12E-1755-4F21-9041-146A1AE2A6E5}" destId="{B58C96BE-A696-4ACA-8FAD-F891F3EDDD9A}" srcOrd="0" destOrd="0" presId="urn:microsoft.com/office/officeart/2005/8/layout/vList5"/>
    <dgm:cxn modelId="{F927DEFA-7F01-4F78-BCE7-88CAAB4D9132}" srcId="{7705E868-C6C8-45F0-B378-FA515A2475CB}" destId="{EC17DFCE-29E0-4359-8217-54A1BE1FEE2F}" srcOrd="3" destOrd="0" parTransId="{C376C9D4-937B-4600-B02E-EFA6A6B56985}" sibTransId="{F4D0FE03-DB36-4A76-9DD5-63A724970A0C}"/>
    <dgm:cxn modelId="{F5BD6A4C-FC45-4B09-B759-8F2F77B88166}" type="presOf" srcId="{7A3D171F-702F-4313-A90E-C4336363FBFD}" destId="{B58C96BE-A696-4ACA-8FAD-F891F3EDDD9A}" srcOrd="0" destOrd="1" presId="urn:microsoft.com/office/officeart/2005/8/layout/vList5"/>
    <dgm:cxn modelId="{91E00EC8-08C6-46C7-B3A2-E24704CF2088}" srcId="{7705E868-C6C8-45F0-B378-FA515A2475CB}" destId="{01110F0D-F66C-4BEE-8EE7-CC553052015A}" srcOrd="5" destOrd="0" parTransId="{DC6E5C25-CD87-4E66-AE1F-012C617B3532}" sibTransId="{33FD21AD-94E8-4017-812C-5985A171F84E}"/>
    <dgm:cxn modelId="{32DC7532-46D0-412A-B855-95E625F05F6F}" type="presOf" srcId="{AEF2D9E3-8104-4A6B-B1B2-A47640BCE84F}" destId="{B58C96BE-A696-4ACA-8FAD-F891F3EDDD9A}" srcOrd="0" destOrd="6" presId="urn:microsoft.com/office/officeart/2005/8/layout/vList5"/>
    <dgm:cxn modelId="{A5DFC079-9E2D-4CF5-A7E2-706AA0D500CB}" srcId="{7705E868-C6C8-45F0-B378-FA515A2475CB}" destId="{AEF2D9E3-8104-4A6B-B1B2-A47640BCE84F}" srcOrd="6" destOrd="0" parTransId="{10368821-ABAB-4FCF-8A05-648FDA9DB5C1}" sibTransId="{C3EB1101-ED52-4E16-939E-AA24F8C8A931}"/>
    <dgm:cxn modelId="{30754509-40CA-4E28-81F5-C0F1DF8E02AE}" srcId="{2A773F54-B813-409D-86C2-9029FF5C8412}" destId="{65790EB6-B089-4CE5-BFD0-C0D576698A0F}" srcOrd="0" destOrd="0" parTransId="{E187083E-06FE-4F85-8CFA-9237E1665300}" sibTransId="{9FD93BF0-A64D-4DA7-88AB-40BA31F0D7C9}"/>
    <dgm:cxn modelId="{E89A75B7-67C6-4E06-9636-3D77238D6E96}" srcId="{ABF8B805-6557-49D4-BB00-56458E48A608}" destId="{7705E868-C6C8-45F0-B378-FA515A2475CB}" srcOrd="1" destOrd="0" parTransId="{15DC2219-59F9-4A2C-8D57-E3D6C5B22C3A}" sibTransId="{2114C150-1F86-42AE-AF78-31C73AC6B516}"/>
    <dgm:cxn modelId="{FD9A1342-6F5A-4DD1-A3A0-0EE0FC3054F9}" type="presParOf" srcId="{2872E05D-D72A-4237-8E28-35CA15981BE4}" destId="{93BD215A-791E-461B-9D3C-14E19ECD375E}" srcOrd="0" destOrd="0" presId="urn:microsoft.com/office/officeart/2005/8/layout/vList5"/>
    <dgm:cxn modelId="{783DD3BC-97DB-4521-947B-1C64A49BA75C}" type="presParOf" srcId="{93BD215A-791E-461B-9D3C-14E19ECD375E}" destId="{16BFF52F-0935-40F3-BE40-CC559C42F944}" srcOrd="0" destOrd="0" presId="urn:microsoft.com/office/officeart/2005/8/layout/vList5"/>
    <dgm:cxn modelId="{B41D54A2-5195-48A5-AA09-DB1A86FEAA01}" type="presParOf" srcId="{93BD215A-791E-461B-9D3C-14E19ECD375E}" destId="{E612B790-3FC2-4511-90F1-CAA96321108E}" srcOrd="1" destOrd="0" presId="urn:microsoft.com/office/officeart/2005/8/layout/vList5"/>
    <dgm:cxn modelId="{61221922-E347-44B6-8727-06BAD857A349}" type="presParOf" srcId="{2872E05D-D72A-4237-8E28-35CA15981BE4}" destId="{CD74D595-5C18-4942-AC7A-2435B4416DD4}" srcOrd="1" destOrd="0" presId="urn:microsoft.com/office/officeart/2005/8/layout/vList5"/>
    <dgm:cxn modelId="{B65EB625-A608-4C3D-9996-8996FCF09F71}" type="presParOf" srcId="{2872E05D-D72A-4237-8E28-35CA15981BE4}" destId="{842C4C26-96C9-4CF9-94B4-48E5044A66F3}" srcOrd="2" destOrd="0" presId="urn:microsoft.com/office/officeart/2005/8/layout/vList5"/>
    <dgm:cxn modelId="{A33F267E-E3ED-409B-83A0-A1DE0FF45D74}" type="presParOf" srcId="{842C4C26-96C9-4CF9-94B4-48E5044A66F3}" destId="{74ED855C-9ADC-4F50-9A52-D1937514C127}" srcOrd="0" destOrd="0" presId="urn:microsoft.com/office/officeart/2005/8/layout/vList5"/>
    <dgm:cxn modelId="{D5F78E67-BBDB-442B-9B14-C2A1ABA5883D}" type="presParOf" srcId="{842C4C26-96C9-4CF9-94B4-48E5044A66F3}" destId="{B58C96BE-A696-4ACA-8FAD-F891F3EDDD9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57E97F-3273-4FBE-BCB8-AEBE94AD0BC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C1D0F5-564E-4043-80B7-89427EDC4C83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C997B9AD-7E65-441C-908F-C13A68BEF7C7}" type="parTrans" cxnId="{C1F4CCD3-D533-4E2B-A355-4A06C8C0C91E}">
      <dgm:prSet/>
      <dgm:spPr/>
      <dgm:t>
        <a:bodyPr/>
        <a:lstStyle/>
        <a:p>
          <a:endParaRPr lang="en-US" sz="1600"/>
        </a:p>
      </dgm:t>
    </dgm:pt>
    <dgm:pt modelId="{D791729C-8F2A-4745-8204-B01414B53210}" type="sibTrans" cxnId="{C1F4CCD3-D533-4E2B-A355-4A06C8C0C91E}">
      <dgm:prSet/>
      <dgm:spPr/>
      <dgm:t>
        <a:bodyPr/>
        <a:lstStyle/>
        <a:p>
          <a:endParaRPr lang="en-US" sz="1600"/>
        </a:p>
      </dgm:t>
    </dgm:pt>
    <dgm:pt modelId="{562DE932-B919-45BE-AE20-C4661581AC20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/>
            <a:t>Investment manager of the mutual fund.</a:t>
          </a:r>
          <a:endParaRPr lang="en-US" sz="1600" dirty="0"/>
        </a:p>
      </dgm:t>
    </dgm:pt>
    <dgm:pt modelId="{04761BE4-9EBA-4EF5-B064-F6C2CEA0FE6D}" type="parTrans" cxnId="{7207061D-966B-4B10-BB0A-9285AC66E6E1}">
      <dgm:prSet/>
      <dgm:spPr/>
      <dgm:t>
        <a:bodyPr/>
        <a:lstStyle/>
        <a:p>
          <a:endParaRPr lang="en-US" sz="1600"/>
        </a:p>
      </dgm:t>
    </dgm:pt>
    <dgm:pt modelId="{F460E32A-F443-496E-9225-A8E2C1E81A88}" type="sibTrans" cxnId="{7207061D-966B-4B10-BB0A-9285AC66E6E1}">
      <dgm:prSet/>
      <dgm:spPr/>
      <dgm:t>
        <a:bodyPr/>
        <a:lstStyle/>
        <a:p>
          <a:endParaRPr lang="en-US" sz="1600"/>
        </a:p>
      </dgm:t>
    </dgm:pt>
    <dgm:pt modelId="{D5CDD851-1652-42DA-9F41-FDC013992D7D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2552A24E-EA7D-493E-B388-D1D3EB9C6C71}" type="parTrans" cxnId="{6FDE0A5B-C7E1-48E0-B44C-65E1F9E6CE1D}">
      <dgm:prSet/>
      <dgm:spPr/>
      <dgm:t>
        <a:bodyPr/>
        <a:lstStyle/>
        <a:p>
          <a:endParaRPr lang="en-US" sz="1600"/>
        </a:p>
      </dgm:t>
    </dgm:pt>
    <dgm:pt modelId="{CDDD9B67-2880-4E1F-805B-EDBC55D1AB26}" type="sibTrans" cxnId="{6FDE0A5B-C7E1-48E0-B44C-65E1F9E6CE1D}">
      <dgm:prSet/>
      <dgm:spPr/>
      <dgm:t>
        <a:bodyPr/>
        <a:lstStyle/>
        <a:p>
          <a:endParaRPr lang="en-US" sz="1600"/>
        </a:p>
      </dgm:t>
    </dgm:pt>
    <dgm:pt modelId="{EFEDA8EB-8301-4291-935B-40DC1C4C059C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/>
            <a:t>Appointed by the trustees, with SEBI approval.</a:t>
          </a:r>
          <a:endParaRPr lang="en-US" sz="1600" dirty="0"/>
        </a:p>
      </dgm:t>
    </dgm:pt>
    <dgm:pt modelId="{E5D0725E-E289-4387-B376-2FFAFDED008D}" type="parTrans" cxnId="{8EB630A2-4B57-4F8E-9DDC-2108453E72CD}">
      <dgm:prSet/>
      <dgm:spPr/>
      <dgm:t>
        <a:bodyPr/>
        <a:lstStyle/>
        <a:p>
          <a:endParaRPr lang="en-US" sz="1600"/>
        </a:p>
      </dgm:t>
    </dgm:pt>
    <dgm:pt modelId="{AD44B5FC-A484-4F08-8EC8-53FB8C0D7486}" type="sibTrans" cxnId="{8EB630A2-4B57-4F8E-9DDC-2108453E72CD}">
      <dgm:prSet/>
      <dgm:spPr/>
      <dgm:t>
        <a:bodyPr/>
        <a:lstStyle/>
        <a:p>
          <a:endParaRPr lang="en-US" sz="1600"/>
        </a:p>
      </dgm:t>
    </dgm:pt>
    <dgm:pt modelId="{BADE20CA-E262-49EE-A4FF-AA58691F746E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3812958C-B0AE-4997-A5EE-C41C8DFAD5DE}" type="parTrans" cxnId="{F19C2FD9-7AC9-43F1-9B92-99956C2ECF0E}">
      <dgm:prSet/>
      <dgm:spPr/>
      <dgm:t>
        <a:bodyPr/>
        <a:lstStyle/>
        <a:p>
          <a:endParaRPr lang="en-US" sz="1600"/>
        </a:p>
      </dgm:t>
    </dgm:pt>
    <dgm:pt modelId="{04ABA943-A284-4E68-B15F-F7580C080045}" type="sibTrans" cxnId="{F19C2FD9-7AC9-43F1-9B92-99956C2ECF0E}">
      <dgm:prSet/>
      <dgm:spPr/>
      <dgm:t>
        <a:bodyPr/>
        <a:lstStyle/>
        <a:p>
          <a:endParaRPr lang="en-US" sz="1600"/>
        </a:p>
      </dgm:t>
    </dgm:pt>
    <dgm:pt modelId="{E275AFDA-E41E-4FFA-A34D-33A699054818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/>
            <a:t>Trustees and AMC enter into an investment management agreement.</a:t>
          </a:r>
          <a:endParaRPr lang="en-US" sz="1600" dirty="0"/>
        </a:p>
      </dgm:t>
    </dgm:pt>
    <dgm:pt modelId="{CB177A45-F545-49CD-80FB-952F78F1A61B}" type="parTrans" cxnId="{7BF0EDF2-658A-420E-9BC9-188A6F1B4E0C}">
      <dgm:prSet/>
      <dgm:spPr/>
      <dgm:t>
        <a:bodyPr/>
        <a:lstStyle/>
        <a:p>
          <a:endParaRPr lang="en-US" sz="1600"/>
        </a:p>
      </dgm:t>
    </dgm:pt>
    <dgm:pt modelId="{9984EAF5-A2BC-472D-9ED6-8DEAF551A68D}" type="sibTrans" cxnId="{7BF0EDF2-658A-420E-9BC9-188A6F1B4E0C}">
      <dgm:prSet/>
      <dgm:spPr/>
      <dgm:t>
        <a:bodyPr/>
        <a:lstStyle/>
        <a:p>
          <a:endParaRPr lang="en-US" sz="1600"/>
        </a:p>
      </dgm:t>
    </dgm:pt>
    <dgm:pt modelId="{38DA86FB-0858-467D-B0D8-201066AFCE7D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/>
            <a:t>At least 50% of members of the board of an AMC have to be independent.</a:t>
          </a:r>
          <a:endParaRPr lang="en-US" sz="1600" dirty="0"/>
        </a:p>
      </dgm:t>
    </dgm:pt>
    <dgm:pt modelId="{64B337FA-12DC-49F5-91E8-DBBC452D3876}" type="parTrans" cxnId="{8C5F8D53-E4E1-4F1B-ACC8-2E9B5A7421D9}">
      <dgm:prSet/>
      <dgm:spPr/>
      <dgm:t>
        <a:bodyPr/>
        <a:lstStyle/>
        <a:p>
          <a:endParaRPr lang="en-US" sz="1600"/>
        </a:p>
      </dgm:t>
    </dgm:pt>
    <dgm:pt modelId="{723112BD-FA32-48BD-A55D-7B56B327105C}" type="sibTrans" cxnId="{8C5F8D53-E4E1-4F1B-ACC8-2E9B5A7421D9}">
      <dgm:prSet/>
      <dgm:spPr/>
      <dgm:t>
        <a:bodyPr/>
        <a:lstStyle/>
        <a:p>
          <a:endParaRPr lang="en-US" sz="1600"/>
        </a:p>
      </dgm:t>
    </dgm:pt>
    <dgm:pt modelId="{59D647FB-AD37-4021-9821-A6A96A7ED2F8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CA4B25D4-1C26-479D-9124-346A0F81BEE9}" type="parTrans" cxnId="{D83CDD68-7E83-404C-93CE-34BB48A1FAFF}">
      <dgm:prSet/>
      <dgm:spPr/>
      <dgm:t>
        <a:bodyPr/>
        <a:lstStyle/>
        <a:p>
          <a:endParaRPr lang="en-US" sz="1600"/>
        </a:p>
      </dgm:t>
    </dgm:pt>
    <dgm:pt modelId="{B63356E7-C84E-4BB5-9F82-0FFFDB2D1D71}" type="sibTrans" cxnId="{D83CDD68-7E83-404C-93CE-34BB48A1FAFF}">
      <dgm:prSet/>
      <dgm:spPr/>
      <dgm:t>
        <a:bodyPr/>
        <a:lstStyle/>
        <a:p>
          <a:endParaRPr lang="en-US" sz="1600"/>
        </a:p>
      </dgm:t>
    </dgm:pt>
    <dgm:pt modelId="{6F17DAF6-CD35-458C-9007-945B596CA675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just"/>
          <a:r>
            <a:rPr lang="en-US" sz="1600" dirty="0" smtClean="0"/>
            <a:t>Required to invest seed capital of 1% of amount raised subject to a maximum of Rs.50 lakh in all open-ended schemes.</a:t>
          </a:r>
          <a:endParaRPr lang="en-US" sz="1600" dirty="0"/>
        </a:p>
      </dgm:t>
    </dgm:pt>
    <dgm:pt modelId="{2DB25693-F7A0-4D25-BD96-51196AA83799}" type="parTrans" cxnId="{773ADF52-F3A7-4D3B-B58A-3597FD607C5F}">
      <dgm:prSet/>
      <dgm:spPr/>
      <dgm:t>
        <a:bodyPr/>
        <a:lstStyle/>
        <a:p>
          <a:endParaRPr lang="en-US" sz="1600"/>
        </a:p>
      </dgm:t>
    </dgm:pt>
    <dgm:pt modelId="{84D43E1D-C5AE-4768-BA97-E2BA8ED483C6}" type="sibTrans" cxnId="{773ADF52-F3A7-4D3B-B58A-3597FD607C5F}">
      <dgm:prSet/>
      <dgm:spPr/>
      <dgm:t>
        <a:bodyPr/>
        <a:lstStyle/>
        <a:p>
          <a:endParaRPr lang="en-US" sz="1600"/>
        </a:p>
      </dgm:t>
    </dgm:pt>
    <dgm:pt modelId="{E6537999-6615-4378-BFAF-7BBCA593DE88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8B0B78AE-F57B-439F-B84E-88C4DB72B46D}" type="parTrans" cxnId="{837ECF39-A1A5-4149-9811-B4E4681D2B86}">
      <dgm:prSet/>
      <dgm:spPr/>
      <dgm:t>
        <a:bodyPr/>
        <a:lstStyle/>
        <a:p>
          <a:endParaRPr lang="en-US" sz="1600"/>
        </a:p>
      </dgm:t>
    </dgm:pt>
    <dgm:pt modelId="{A824DF46-5EB9-41A6-8915-F09D17760E2F}" type="sibTrans" cxnId="{837ECF39-A1A5-4149-9811-B4E4681D2B86}">
      <dgm:prSet/>
      <dgm:spPr/>
      <dgm:t>
        <a:bodyPr/>
        <a:lstStyle/>
        <a:p>
          <a:endParaRPr lang="en-US" sz="1600"/>
        </a:p>
      </dgm:t>
    </dgm:pt>
    <dgm:pt modelId="{48C6744C-CAFE-4677-A9BE-787618E15B6E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>
              <a:cs typeface="Arial" panose="020B0604020202020204" pitchFamily="34" charset="0"/>
            </a:rPr>
            <a:t>Should have a net worth of at least Rs.50 crore at all times.</a:t>
          </a:r>
          <a:endParaRPr lang="en-US" sz="1600" dirty="0"/>
        </a:p>
      </dgm:t>
    </dgm:pt>
    <dgm:pt modelId="{E13509EB-F547-4F9D-AEBB-C0A247133378}" type="parTrans" cxnId="{E9D1EF95-BB4F-44FD-9888-D3AE6E770C7D}">
      <dgm:prSet/>
      <dgm:spPr/>
      <dgm:t>
        <a:bodyPr/>
        <a:lstStyle/>
        <a:p>
          <a:endParaRPr lang="en-US" sz="1600"/>
        </a:p>
      </dgm:t>
    </dgm:pt>
    <dgm:pt modelId="{9D632CE7-0077-4EED-968C-044F757B1AAB}" type="sibTrans" cxnId="{E9D1EF95-BB4F-44FD-9888-D3AE6E770C7D}">
      <dgm:prSet/>
      <dgm:spPr/>
      <dgm:t>
        <a:bodyPr/>
        <a:lstStyle/>
        <a:p>
          <a:endParaRPr lang="en-US" sz="1600"/>
        </a:p>
      </dgm:t>
    </dgm:pt>
    <dgm:pt modelId="{C725F731-BE69-447B-AF3D-61D9CDDCAB7E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F4B52F71-2E45-47EA-80FB-FB3E51EB0AE4}" type="parTrans" cxnId="{9790D026-725E-482C-A590-90A610CCCBCB}">
      <dgm:prSet/>
      <dgm:spPr/>
      <dgm:t>
        <a:bodyPr/>
        <a:lstStyle/>
        <a:p>
          <a:endParaRPr lang="en-US" sz="1600"/>
        </a:p>
      </dgm:t>
    </dgm:pt>
    <dgm:pt modelId="{B27C0D81-635A-4AD3-8D92-03BBC3E6A4BA}" type="sibTrans" cxnId="{9790D026-725E-482C-A590-90A610CCCBCB}">
      <dgm:prSet/>
      <dgm:spPr/>
      <dgm:t>
        <a:bodyPr/>
        <a:lstStyle/>
        <a:p>
          <a:endParaRPr lang="en-US" sz="1600"/>
        </a:p>
      </dgm:t>
    </dgm:pt>
    <dgm:pt modelId="{B09DA96D-8DF1-4BE5-A990-5567B75FE3BA}">
      <dgm:prSet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3EF376A9-C59F-469E-8C00-E5394D1C4D67}" type="parTrans" cxnId="{5B44C970-6BDC-415C-BBBE-A9805A33FB0D}">
      <dgm:prSet/>
      <dgm:spPr/>
      <dgm:t>
        <a:bodyPr/>
        <a:lstStyle/>
        <a:p>
          <a:endParaRPr lang="en-US" sz="1600"/>
        </a:p>
      </dgm:t>
    </dgm:pt>
    <dgm:pt modelId="{28A1B7F3-CCB8-43EF-8D84-90AC92CBBDC6}" type="sibTrans" cxnId="{5B44C970-6BDC-415C-BBBE-A9805A33FB0D}">
      <dgm:prSet/>
      <dgm:spPr/>
      <dgm:t>
        <a:bodyPr/>
        <a:lstStyle/>
        <a:p>
          <a:endParaRPr lang="en-US" sz="1600"/>
        </a:p>
      </dgm:t>
    </dgm:pt>
    <dgm:pt modelId="{6A3F244A-EFCD-4BFB-BA26-59FDEE592CA1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/>
            <a:t>AMC of one mutual fund cannot be an AMC or trustee of another fund.</a:t>
          </a:r>
          <a:endParaRPr lang="en-US" sz="1600" dirty="0"/>
        </a:p>
      </dgm:t>
    </dgm:pt>
    <dgm:pt modelId="{32D4E5AF-A7FB-41AF-928F-8CC386A98BF9}" type="parTrans" cxnId="{F107A696-BC6C-460F-8B4B-59A29932D89E}">
      <dgm:prSet/>
      <dgm:spPr/>
      <dgm:t>
        <a:bodyPr/>
        <a:lstStyle/>
        <a:p>
          <a:endParaRPr lang="en-US" sz="1600"/>
        </a:p>
      </dgm:t>
    </dgm:pt>
    <dgm:pt modelId="{B4701214-360C-46AD-9A36-47F3F9E47AD8}" type="sibTrans" cxnId="{F107A696-BC6C-460F-8B4B-59A29932D89E}">
      <dgm:prSet/>
      <dgm:spPr/>
      <dgm:t>
        <a:bodyPr/>
        <a:lstStyle/>
        <a:p>
          <a:endParaRPr lang="en-US" sz="1600"/>
        </a:p>
      </dgm:t>
    </dgm:pt>
    <dgm:pt modelId="{81439675-BEB8-4E81-A142-EF18206EECBB}">
      <dgm:prSet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 sz="1600" dirty="0"/>
        </a:p>
      </dgm:t>
    </dgm:pt>
    <dgm:pt modelId="{CA35723E-EEF2-4336-A611-3727B943C39B}" type="parTrans" cxnId="{9EB8AEFF-0312-4106-940E-0877061760EB}">
      <dgm:prSet/>
      <dgm:spPr/>
      <dgm:t>
        <a:bodyPr/>
        <a:lstStyle/>
        <a:p>
          <a:endParaRPr lang="en-US" sz="1600"/>
        </a:p>
      </dgm:t>
    </dgm:pt>
    <dgm:pt modelId="{BCBC45E9-3823-4537-ADCD-0069A8A3504F}" type="sibTrans" cxnId="{9EB8AEFF-0312-4106-940E-0877061760EB}">
      <dgm:prSet/>
      <dgm:spPr/>
      <dgm:t>
        <a:bodyPr/>
        <a:lstStyle/>
        <a:p>
          <a:endParaRPr lang="en-US" sz="1600"/>
        </a:p>
      </dgm:t>
    </dgm:pt>
    <dgm:pt modelId="{AA259473-EB5E-493E-8242-124EB74A0D95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>
              <a:cs typeface="Arial" panose="020B0604020202020204" pitchFamily="34" charset="0"/>
            </a:rPr>
            <a:t>AMCs cannot engage in any business other than that of financial advisory and investment management</a:t>
          </a:r>
          <a:endParaRPr lang="en-US" sz="1600" dirty="0"/>
        </a:p>
      </dgm:t>
    </dgm:pt>
    <dgm:pt modelId="{4D891780-54A5-4A5B-A478-DB73EAE91948}" type="parTrans" cxnId="{99E3068B-F9D4-4875-B905-C929CE1966CC}">
      <dgm:prSet/>
      <dgm:spPr/>
      <dgm:t>
        <a:bodyPr/>
        <a:lstStyle/>
        <a:p>
          <a:endParaRPr lang="en-US" sz="1600"/>
        </a:p>
      </dgm:t>
    </dgm:pt>
    <dgm:pt modelId="{62FAB742-28B7-42F5-AA1D-07D5AA3C53D5}" type="sibTrans" cxnId="{99E3068B-F9D4-4875-B905-C929CE1966CC}">
      <dgm:prSet/>
      <dgm:spPr/>
      <dgm:t>
        <a:bodyPr/>
        <a:lstStyle/>
        <a:p>
          <a:endParaRPr lang="en-US" sz="1600"/>
        </a:p>
      </dgm:t>
    </dgm:pt>
    <dgm:pt modelId="{7300D36A-70FF-46B7-BA5F-75DBBE1033B5}" type="pres">
      <dgm:prSet presAssocID="{0457E97F-3273-4FBE-BCB8-AEBE94AD0BC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EAA81C-8E00-4864-9C96-1165EE3F89FC}" type="pres">
      <dgm:prSet presAssocID="{EBC1D0F5-564E-4043-80B7-89427EDC4C83}" presName="composite" presStyleCnt="0"/>
      <dgm:spPr/>
    </dgm:pt>
    <dgm:pt modelId="{0FE296D4-A515-4B20-A629-80BB9100E9FF}" type="pres">
      <dgm:prSet presAssocID="{EBC1D0F5-564E-4043-80B7-89427EDC4C83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98CBF-1CC2-4A3C-AF77-D937B963842A}" type="pres">
      <dgm:prSet presAssocID="{EBC1D0F5-564E-4043-80B7-89427EDC4C83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3F0B7-6ECC-48BC-B533-2EAD4B290068}" type="pres">
      <dgm:prSet presAssocID="{D791729C-8F2A-4745-8204-B01414B53210}" presName="sp" presStyleCnt="0"/>
      <dgm:spPr/>
    </dgm:pt>
    <dgm:pt modelId="{DDC60F9B-5A44-49FB-BEA2-F5304ECE8456}" type="pres">
      <dgm:prSet presAssocID="{D5CDD851-1652-42DA-9F41-FDC013992D7D}" presName="composite" presStyleCnt="0"/>
      <dgm:spPr/>
    </dgm:pt>
    <dgm:pt modelId="{6A065BE5-FBFA-4A0C-A825-074E7E878C4E}" type="pres">
      <dgm:prSet presAssocID="{D5CDD851-1652-42DA-9F41-FDC013992D7D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6D7A6-6D6E-4917-B04E-80DFD4990960}" type="pres">
      <dgm:prSet presAssocID="{D5CDD851-1652-42DA-9F41-FDC013992D7D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334ED-0833-498E-9DBA-1BC937C6728A}" type="pres">
      <dgm:prSet presAssocID="{CDDD9B67-2880-4E1F-805B-EDBC55D1AB26}" presName="sp" presStyleCnt="0"/>
      <dgm:spPr/>
    </dgm:pt>
    <dgm:pt modelId="{48FBF1E9-CD8A-472D-BB1F-A65B0B96E566}" type="pres">
      <dgm:prSet presAssocID="{BADE20CA-E262-49EE-A4FF-AA58691F746E}" presName="composite" presStyleCnt="0"/>
      <dgm:spPr/>
    </dgm:pt>
    <dgm:pt modelId="{48A167BD-E44A-457A-8D19-B74A1EC862B4}" type="pres">
      <dgm:prSet presAssocID="{BADE20CA-E262-49EE-A4FF-AA58691F746E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1CCF4C-78E8-47FF-BFEE-6FC0BC5D84B9}" type="pres">
      <dgm:prSet presAssocID="{BADE20CA-E262-49EE-A4FF-AA58691F746E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F34A0-5F45-49A9-A5C9-0766D3306320}" type="pres">
      <dgm:prSet presAssocID="{04ABA943-A284-4E68-B15F-F7580C080045}" presName="sp" presStyleCnt="0"/>
      <dgm:spPr/>
    </dgm:pt>
    <dgm:pt modelId="{F2C67815-F20D-4338-8D7A-1F8D09136AF4}" type="pres">
      <dgm:prSet presAssocID="{59D647FB-AD37-4021-9821-A6A96A7ED2F8}" presName="composite" presStyleCnt="0"/>
      <dgm:spPr/>
    </dgm:pt>
    <dgm:pt modelId="{6F30FB82-2676-42E3-BF33-9E150D620CAA}" type="pres">
      <dgm:prSet presAssocID="{59D647FB-AD37-4021-9821-A6A96A7ED2F8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FC95C2-6E0F-434A-9072-7A9391DE0826}" type="pres">
      <dgm:prSet presAssocID="{59D647FB-AD37-4021-9821-A6A96A7ED2F8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0E8F7-2B15-45F8-B2BB-EC042B82960C}" type="pres">
      <dgm:prSet presAssocID="{B63356E7-C84E-4BB5-9F82-0FFFDB2D1D71}" presName="sp" presStyleCnt="0"/>
      <dgm:spPr/>
    </dgm:pt>
    <dgm:pt modelId="{095851DA-712B-4F2F-A528-EC4C086E15F2}" type="pres">
      <dgm:prSet presAssocID="{E6537999-6615-4378-BFAF-7BBCA593DE88}" presName="composite" presStyleCnt="0"/>
      <dgm:spPr/>
    </dgm:pt>
    <dgm:pt modelId="{E6B513E6-A429-4A33-8102-7A067C007FFD}" type="pres">
      <dgm:prSet presAssocID="{E6537999-6615-4378-BFAF-7BBCA593DE88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65878-F132-413D-85C8-FE3A1E5836EE}" type="pres">
      <dgm:prSet presAssocID="{E6537999-6615-4378-BFAF-7BBCA593DE88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F0B0B-AF77-4FBD-A4DE-98CAE01C6E2C}" type="pres">
      <dgm:prSet presAssocID="{A824DF46-5EB9-41A6-8915-F09D17760E2F}" presName="sp" presStyleCnt="0"/>
      <dgm:spPr/>
    </dgm:pt>
    <dgm:pt modelId="{ACBCFA73-0CB1-4357-9DD4-DDEB25B2A6D2}" type="pres">
      <dgm:prSet presAssocID="{C725F731-BE69-447B-AF3D-61D9CDDCAB7E}" presName="composite" presStyleCnt="0"/>
      <dgm:spPr/>
    </dgm:pt>
    <dgm:pt modelId="{294FC537-1BF9-4A9E-B1F5-14C70C21EA57}" type="pres">
      <dgm:prSet presAssocID="{C725F731-BE69-447B-AF3D-61D9CDDCAB7E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E54322-2AD4-403B-A281-660C006348F7}" type="pres">
      <dgm:prSet presAssocID="{C725F731-BE69-447B-AF3D-61D9CDDCAB7E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1F00E-5F42-4EEF-8433-69A88544D05A}" type="pres">
      <dgm:prSet presAssocID="{B27C0D81-635A-4AD3-8D92-03BBC3E6A4BA}" presName="sp" presStyleCnt="0"/>
      <dgm:spPr/>
    </dgm:pt>
    <dgm:pt modelId="{4ABD75EA-A4A5-4EC2-8012-EFD558A5AAF2}" type="pres">
      <dgm:prSet presAssocID="{B09DA96D-8DF1-4BE5-A990-5567B75FE3BA}" presName="composite" presStyleCnt="0"/>
      <dgm:spPr/>
    </dgm:pt>
    <dgm:pt modelId="{F6DAB37F-AF0F-4460-B8BE-BEBB8055EAFD}" type="pres">
      <dgm:prSet presAssocID="{B09DA96D-8DF1-4BE5-A990-5567B75FE3BA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B1504-4DCD-40E7-9FB5-67DE2ED50915}" type="pres">
      <dgm:prSet presAssocID="{B09DA96D-8DF1-4BE5-A990-5567B75FE3BA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27CBF-7DFC-4B6B-BCC0-507C556EEE38}" type="pres">
      <dgm:prSet presAssocID="{28A1B7F3-CCB8-43EF-8D84-90AC92CBBDC6}" presName="sp" presStyleCnt="0"/>
      <dgm:spPr/>
    </dgm:pt>
    <dgm:pt modelId="{A9C6F051-B728-47F4-81A5-54A2C97896FF}" type="pres">
      <dgm:prSet presAssocID="{81439675-BEB8-4E81-A142-EF18206EECBB}" presName="composite" presStyleCnt="0"/>
      <dgm:spPr/>
    </dgm:pt>
    <dgm:pt modelId="{CC3A32E4-8609-42A9-81DB-B9215901C08A}" type="pres">
      <dgm:prSet presAssocID="{81439675-BEB8-4E81-A142-EF18206EECBB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CC03E-8ECA-41CE-800D-BA4360A1F70F}" type="pres">
      <dgm:prSet presAssocID="{81439675-BEB8-4E81-A142-EF18206EECBB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D1EF95-BB4F-44FD-9888-D3AE6E770C7D}" srcId="{E6537999-6615-4378-BFAF-7BBCA593DE88}" destId="{48C6744C-CAFE-4677-A9BE-787618E15B6E}" srcOrd="0" destOrd="0" parTransId="{E13509EB-F547-4F9D-AEBB-C0A247133378}" sibTransId="{9D632CE7-0077-4EED-968C-044F757B1AAB}"/>
    <dgm:cxn modelId="{8EB630A2-4B57-4F8E-9DDC-2108453E72CD}" srcId="{D5CDD851-1652-42DA-9F41-FDC013992D7D}" destId="{EFEDA8EB-8301-4291-935B-40DC1C4C059C}" srcOrd="0" destOrd="0" parTransId="{E5D0725E-E289-4387-B376-2FFAFDED008D}" sibTransId="{AD44B5FC-A484-4F08-8EC8-53FB8C0D7486}"/>
    <dgm:cxn modelId="{99E3068B-F9D4-4875-B905-C929CE1966CC}" srcId="{81439675-BEB8-4E81-A142-EF18206EECBB}" destId="{AA259473-EB5E-493E-8242-124EB74A0D95}" srcOrd="0" destOrd="0" parTransId="{4D891780-54A5-4A5B-A478-DB73EAE91948}" sibTransId="{62FAB742-28B7-42F5-AA1D-07D5AA3C53D5}"/>
    <dgm:cxn modelId="{F0711E54-8E9B-46C4-9E4F-066B1747B5E0}" type="presOf" srcId="{D5CDD851-1652-42DA-9F41-FDC013992D7D}" destId="{6A065BE5-FBFA-4A0C-A825-074E7E878C4E}" srcOrd="0" destOrd="0" presId="urn:microsoft.com/office/officeart/2005/8/layout/chevron2"/>
    <dgm:cxn modelId="{4A44BF55-FAC2-4433-AB29-1FA97D4D7919}" type="presOf" srcId="{C725F731-BE69-447B-AF3D-61D9CDDCAB7E}" destId="{294FC537-1BF9-4A9E-B1F5-14C70C21EA57}" srcOrd="0" destOrd="0" presId="urn:microsoft.com/office/officeart/2005/8/layout/chevron2"/>
    <dgm:cxn modelId="{EF213AAF-F527-434A-96D1-90DF12903CCF}" type="presOf" srcId="{562DE932-B919-45BE-AE20-C4661581AC20}" destId="{30598CBF-1CC2-4A3C-AF77-D937B963842A}" srcOrd="0" destOrd="0" presId="urn:microsoft.com/office/officeart/2005/8/layout/chevron2"/>
    <dgm:cxn modelId="{F91A3413-A012-43AA-A44D-DFF0B70285D3}" type="presOf" srcId="{EBC1D0F5-564E-4043-80B7-89427EDC4C83}" destId="{0FE296D4-A515-4B20-A629-80BB9100E9FF}" srcOrd="0" destOrd="0" presId="urn:microsoft.com/office/officeart/2005/8/layout/chevron2"/>
    <dgm:cxn modelId="{4E036015-3744-4215-9654-CE010507CC81}" type="presOf" srcId="{B09DA96D-8DF1-4BE5-A990-5567B75FE3BA}" destId="{F6DAB37F-AF0F-4460-B8BE-BEBB8055EAFD}" srcOrd="0" destOrd="0" presId="urn:microsoft.com/office/officeart/2005/8/layout/chevron2"/>
    <dgm:cxn modelId="{D83CDD68-7E83-404C-93CE-34BB48A1FAFF}" srcId="{0457E97F-3273-4FBE-BCB8-AEBE94AD0BC9}" destId="{59D647FB-AD37-4021-9821-A6A96A7ED2F8}" srcOrd="3" destOrd="0" parTransId="{CA4B25D4-1C26-479D-9124-346A0F81BEE9}" sibTransId="{B63356E7-C84E-4BB5-9F82-0FFFDB2D1D71}"/>
    <dgm:cxn modelId="{46F2B6C3-392C-47EF-A7ED-1363D4731430}" type="presOf" srcId="{38DA86FB-0858-467D-B0D8-201066AFCE7D}" destId="{45E54322-2AD4-403B-A281-660C006348F7}" srcOrd="0" destOrd="0" presId="urn:microsoft.com/office/officeart/2005/8/layout/chevron2"/>
    <dgm:cxn modelId="{6FDE0A5B-C7E1-48E0-B44C-65E1F9E6CE1D}" srcId="{0457E97F-3273-4FBE-BCB8-AEBE94AD0BC9}" destId="{D5CDD851-1652-42DA-9F41-FDC013992D7D}" srcOrd="1" destOrd="0" parTransId="{2552A24E-EA7D-493E-B388-D1D3EB9C6C71}" sibTransId="{CDDD9B67-2880-4E1F-805B-EDBC55D1AB26}"/>
    <dgm:cxn modelId="{7207061D-966B-4B10-BB0A-9285AC66E6E1}" srcId="{EBC1D0F5-564E-4043-80B7-89427EDC4C83}" destId="{562DE932-B919-45BE-AE20-C4661581AC20}" srcOrd="0" destOrd="0" parTransId="{04761BE4-9EBA-4EF5-B064-F6C2CEA0FE6D}" sibTransId="{F460E32A-F443-496E-9225-A8E2C1E81A88}"/>
    <dgm:cxn modelId="{C1F4CCD3-D533-4E2B-A355-4A06C8C0C91E}" srcId="{0457E97F-3273-4FBE-BCB8-AEBE94AD0BC9}" destId="{EBC1D0F5-564E-4043-80B7-89427EDC4C83}" srcOrd="0" destOrd="0" parTransId="{C997B9AD-7E65-441C-908F-C13A68BEF7C7}" sibTransId="{D791729C-8F2A-4745-8204-B01414B53210}"/>
    <dgm:cxn modelId="{26DA0DA8-A0FD-4F6C-8BCC-AD83A852D12F}" type="presOf" srcId="{6F17DAF6-CD35-458C-9007-945B596CA675}" destId="{A9FC95C2-6E0F-434A-9072-7A9391DE0826}" srcOrd="0" destOrd="0" presId="urn:microsoft.com/office/officeart/2005/8/layout/chevron2"/>
    <dgm:cxn modelId="{837ECF39-A1A5-4149-9811-B4E4681D2B86}" srcId="{0457E97F-3273-4FBE-BCB8-AEBE94AD0BC9}" destId="{E6537999-6615-4378-BFAF-7BBCA593DE88}" srcOrd="4" destOrd="0" parTransId="{8B0B78AE-F57B-439F-B84E-88C4DB72B46D}" sibTransId="{A824DF46-5EB9-41A6-8915-F09D17760E2F}"/>
    <dgm:cxn modelId="{BF1DEF24-DFC2-4DED-BB1B-417EBFC35A8B}" type="presOf" srcId="{59D647FB-AD37-4021-9821-A6A96A7ED2F8}" destId="{6F30FB82-2676-42E3-BF33-9E150D620CAA}" srcOrd="0" destOrd="0" presId="urn:microsoft.com/office/officeart/2005/8/layout/chevron2"/>
    <dgm:cxn modelId="{5A253C4D-B886-469A-A53A-01D54B5ED1C1}" type="presOf" srcId="{EFEDA8EB-8301-4291-935B-40DC1C4C059C}" destId="{7556D7A6-6D6E-4917-B04E-80DFD4990960}" srcOrd="0" destOrd="0" presId="urn:microsoft.com/office/officeart/2005/8/layout/chevron2"/>
    <dgm:cxn modelId="{5B44C970-6BDC-415C-BBBE-A9805A33FB0D}" srcId="{0457E97F-3273-4FBE-BCB8-AEBE94AD0BC9}" destId="{B09DA96D-8DF1-4BE5-A990-5567B75FE3BA}" srcOrd="6" destOrd="0" parTransId="{3EF376A9-C59F-469E-8C00-E5394D1C4D67}" sibTransId="{28A1B7F3-CCB8-43EF-8D84-90AC92CBBDC6}"/>
    <dgm:cxn modelId="{57ACE496-C5E2-4F71-9E71-17D29A6AF193}" type="presOf" srcId="{48C6744C-CAFE-4677-A9BE-787618E15B6E}" destId="{D3F65878-F132-413D-85C8-FE3A1E5836EE}" srcOrd="0" destOrd="0" presId="urn:microsoft.com/office/officeart/2005/8/layout/chevron2"/>
    <dgm:cxn modelId="{7BF0EDF2-658A-420E-9BC9-188A6F1B4E0C}" srcId="{BADE20CA-E262-49EE-A4FF-AA58691F746E}" destId="{E275AFDA-E41E-4FFA-A34D-33A699054818}" srcOrd="0" destOrd="0" parTransId="{CB177A45-F545-49CD-80FB-952F78F1A61B}" sibTransId="{9984EAF5-A2BC-472D-9ED6-8DEAF551A68D}"/>
    <dgm:cxn modelId="{E43142A7-2DD7-4F83-A1F7-391984657AAD}" type="presOf" srcId="{BADE20CA-E262-49EE-A4FF-AA58691F746E}" destId="{48A167BD-E44A-457A-8D19-B74A1EC862B4}" srcOrd="0" destOrd="0" presId="urn:microsoft.com/office/officeart/2005/8/layout/chevron2"/>
    <dgm:cxn modelId="{9D3F2299-900A-44C8-89DB-2711EBDE101B}" type="presOf" srcId="{0457E97F-3273-4FBE-BCB8-AEBE94AD0BC9}" destId="{7300D36A-70FF-46B7-BA5F-75DBBE1033B5}" srcOrd="0" destOrd="0" presId="urn:microsoft.com/office/officeart/2005/8/layout/chevron2"/>
    <dgm:cxn modelId="{4A1B34FF-7A82-44E0-926C-4477531EB2EF}" type="presOf" srcId="{AA259473-EB5E-493E-8242-124EB74A0D95}" destId="{C3ECC03E-8ECA-41CE-800D-BA4360A1F70F}" srcOrd="0" destOrd="0" presId="urn:microsoft.com/office/officeart/2005/8/layout/chevron2"/>
    <dgm:cxn modelId="{7FD4295A-5657-4FC6-B7E8-606DA0D34F6B}" type="presOf" srcId="{6A3F244A-EFCD-4BFB-BA26-59FDEE592CA1}" destId="{65FB1504-4DCD-40E7-9FB5-67DE2ED50915}" srcOrd="0" destOrd="0" presId="urn:microsoft.com/office/officeart/2005/8/layout/chevron2"/>
    <dgm:cxn modelId="{9EB8AEFF-0312-4106-940E-0877061760EB}" srcId="{0457E97F-3273-4FBE-BCB8-AEBE94AD0BC9}" destId="{81439675-BEB8-4E81-A142-EF18206EECBB}" srcOrd="7" destOrd="0" parTransId="{CA35723E-EEF2-4336-A611-3727B943C39B}" sibTransId="{BCBC45E9-3823-4537-ADCD-0069A8A3504F}"/>
    <dgm:cxn modelId="{F107A696-BC6C-460F-8B4B-59A29932D89E}" srcId="{B09DA96D-8DF1-4BE5-A990-5567B75FE3BA}" destId="{6A3F244A-EFCD-4BFB-BA26-59FDEE592CA1}" srcOrd="0" destOrd="0" parTransId="{32D4E5AF-A7FB-41AF-928F-8CC386A98BF9}" sibTransId="{B4701214-360C-46AD-9A36-47F3F9E47AD8}"/>
    <dgm:cxn modelId="{6570C5EB-B751-4D02-B7FC-C59C74E3CAFE}" type="presOf" srcId="{81439675-BEB8-4E81-A142-EF18206EECBB}" destId="{CC3A32E4-8609-42A9-81DB-B9215901C08A}" srcOrd="0" destOrd="0" presId="urn:microsoft.com/office/officeart/2005/8/layout/chevron2"/>
    <dgm:cxn modelId="{773ADF52-F3A7-4D3B-B58A-3597FD607C5F}" srcId="{59D647FB-AD37-4021-9821-A6A96A7ED2F8}" destId="{6F17DAF6-CD35-458C-9007-945B596CA675}" srcOrd="0" destOrd="0" parTransId="{2DB25693-F7A0-4D25-BD96-51196AA83799}" sibTransId="{84D43E1D-C5AE-4768-BA97-E2BA8ED483C6}"/>
    <dgm:cxn modelId="{7F47101F-1287-4763-933A-A19279CA2798}" type="presOf" srcId="{E6537999-6615-4378-BFAF-7BBCA593DE88}" destId="{E6B513E6-A429-4A33-8102-7A067C007FFD}" srcOrd="0" destOrd="0" presId="urn:microsoft.com/office/officeart/2005/8/layout/chevron2"/>
    <dgm:cxn modelId="{E2D7D059-BA0E-464F-A1D7-558D7EDD9024}" type="presOf" srcId="{E275AFDA-E41E-4FFA-A34D-33A699054818}" destId="{BD1CCF4C-78E8-47FF-BFEE-6FC0BC5D84B9}" srcOrd="0" destOrd="0" presId="urn:microsoft.com/office/officeart/2005/8/layout/chevron2"/>
    <dgm:cxn modelId="{8C5F8D53-E4E1-4F1B-ACC8-2E9B5A7421D9}" srcId="{C725F731-BE69-447B-AF3D-61D9CDDCAB7E}" destId="{38DA86FB-0858-467D-B0D8-201066AFCE7D}" srcOrd="0" destOrd="0" parTransId="{64B337FA-12DC-49F5-91E8-DBBC452D3876}" sibTransId="{723112BD-FA32-48BD-A55D-7B56B327105C}"/>
    <dgm:cxn modelId="{9790D026-725E-482C-A590-90A610CCCBCB}" srcId="{0457E97F-3273-4FBE-BCB8-AEBE94AD0BC9}" destId="{C725F731-BE69-447B-AF3D-61D9CDDCAB7E}" srcOrd="5" destOrd="0" parTransId="{F4B52F71-2E45-47EA-80FB-FB3E51EB0AE4}" sibTransId="{B27C0D81-635A-4AD3-8D92-03BBC3E6A4BA}"/>
    <dgm:cxn modelId="{F19C2FD9-7AC9-43F1-9B92-99956C2ECF0E}" srcId="{0457E97F-3273-4FBE-BCB8-AEBE94AD0BC9}" destId="{BADE20CA-E262-49EE-A4FF-AA58691F746E}" srcOrd="2" destOrd="0" parTransId="{3812958C-B0AE-4997-A5EE-C41C8DFAD5DE}" sibTransId="{04ABA943-A284-4E68-B15F-F7580C080045}"/>
    <dgm:cxn modelId="{3239D66D-583B-4147-B92E-DC9B54EA2F32}" type="presParOf" srcId="{7300D36A-70FF-46B7-BA5F-75DBBE1033B5}" destId="{26EAA81C-8E00-4864-9C96-1165EE3F89FC}" srcOrd="0" destOrd="0" presId="urn:microsoft.com/office/officeart/2005/8/layout/chevron2"/>
    <dgm:cxn modelId="{AD232C02-9D1B-4C46-8691-6C22208E2C72}" type="presParOf" srcId="{26EAA81C-8E00-4864-9C96-1165EE3F89FC}" destId="{0FE296D4-A515-4B20-A629-80BB9100E9FF}" srcOrd="0" destOrd="0" presId="urn:microsoft.com/office/officeart/2005/8/layout/chevron2"/>
    <dgm:cxn modelId="{082E659D-D4E2-4AF8-81FA-D1F1A7D931F8}" type="presParOf" srcId="{26EAA81C-8E00-4864-9C96-1165EE3F89FC}" destId="{30598CBF-1CC2-4A3C-AF77-D937B963842A}" srcOrd="1" destOrd="0" presId="urn:microsoft.com/office/officeart/2005/8/layout/chevron2"/>
    <dgm:cxn modelId="{1D3AC6B3-C7E0-4941-AB68-4E55312E4157}" type="presParOf" srcId="{7300D36A-70FF-46B7-BA5F-75DBBE1033B5}" destId="{84E3F0B7-6ECC-48BC-B533-2EAD4B290068}" srcOrd="1" destOrd="0" presId="urn:microsoft.com/office/officeart/2005/8/layout/chevron2"/>
    <dgm:cxn modelId="{BD0B27D3-B042-474B-AB93-FE0C5FCAF16D}" type="presParOf" srcId="{7300D36A-70FF-46B7-BA5F-75DBBE1033B5}" destId="{DDC60F9B-5A44-49FB-BEA2-F5304ECE8456}" srcOrd="2" destOrd="0" presId="urn:microsoft.com/office/officeart/2005/8/layout/chevron2"/>
    <dgm:cxn modelId="{CB617A71-CF4F-4CE5-9822-B1468DA36A4C}" type="presParOf" srcId="{DDC60F9B-5A44-49FB-BEA2-F5304ECE8456}" destId="{6A065BE5-FBFA-4A0C-A825-074E7E878C4E}" srcOrd="0" destOrd="0" presId="urn:microsoft.com/office/officeart/2005/8/layout/chevron2"/>
    <dgm:cxn modelId="{C510774B-C287-4952-80C1-ADA9942E65AE}" type="presParOf" srcId="{DDC60F9B-5A44-49FB-BEA2-F5304ECE8456}" destId="{7556D7A6-6D6E-4917-B04E-80DFD4990960}" srcOrd="1" destOrd="0" presId="urn:microsoft.com/office/officeart/2005/8/layout/chevron2"/>
    <dgm:cxn modelId="{5A9051C5-6E05-409D-A655-8F893CB317DF}" type="presParOf" srcId="{7300D36A-70FF-46B7-BA5F-75DBBE1033B5}" destId="{34E334ED-0833-498E-9DBA-1BC937C6728A}" srcOrd="3" destOrd="0" presId="urn:microsoft.com/office/officeart/2005/8/layout/chevron2"/>
    <dgm:cxn modelId="{267C343D-44A8-4A69-89E4-6FD2FD4B0605}" type="presParOf" srcId="{7300D36A-70FF-46B7-BA5F-75DBBE1033B5}" destId="{48FBF1E9-CD8A-472D-BB1F-A65B0B96E566}" srcOrd="4" destOrd="0" presId="urn:microsoft.com/office/officeart/2005/8/layout/chevron2"/>
    <dgm:cxn modelId="{D929AB4F-ECDD-4BFE-8A7C-03675E5E54F1}" type="presParOf" srcId="{48FBF1E9-CD8A-472D-BB1F-A65B0B96E566}" destId="{48A167BD-E44A-457A-8D19-B74A1EC862B4}" srcOrd="0" destOrd="0" presId="urn:microsoft.com/office/officeart/2005/8/layout/chevron2"/>
    <dgm:cxn modelId="{3DF00E4B-B09B-4C88-A1AB-E7E611EA2D4D}" type="presParOf" srcId="{48FBF1E9-CD8A-472D-BB1F-A65B0B96E566}" destId="{BD1CCF4C-78E8-47FF-BFEE-6FC0BC5D84B9}" srcOrd="1" destOrd="0" presId="urn:microsoft.com/office/officeart/2005/8/layout/chevron2"/>
    <dgm:cxn modelId="{4EE4CB6E-5038-4C3C-94F0-B3A286C3C81E}" type="presParOf" srcId="{7300D36A-70FF-46B7-BA5F-75DBBE1033B5}" destId="{9E0F34A0-5F45-49A9-A5C9-0766D3306320}" srcOrd="5" destOrd="0" presId="urn:microsoft.com/office/officeart/2005/8/layout/chevron2"/>
    <dgm:cxn modelId="{A25EFBF3-DEEE-4D2D-9C22-F1BFEDC20493}" type="presParOf" srcId="{7300D36A-70FF-46B7-BA5F-75DBBE1033B5}" destId="{F2C67815-F20D-4338-8D7A-1F8D09136AF4}" srcOrd="6" destOrd="0" presId="urn:microsoft.com/office/officeart/2005/8/layout/chevron2"/>
    <dgm:cxn modelId="{8631310D-277F-43ED-9976-01F1CEBFC66D}" type="presParOf" srcId="{F2C67815-F20D-4338-8D7A-1F8D09136AF4}" destId="{6F30FB82-2676-42E3-BF33-9E150D620CAA}" srcOrd="0" destOrd="0" presId="urn:microsoft.com/office/officeart/2005/8/layout/chevron2"/>
    <dgm:cxn modelId="{F0426240-F97B-4B7A-A897-FDC8EE39A2AF}" type="presParOf" srcId="{F2C67815-F20D-4338-8D7A-1F8D09136AF4}" destId="{A9FC95C2-6E0F-434A-9072-7A9391DE0826}" srcOrd="1" destOrd="0" presId="urn:microsoft.com/office/officeart/2005/8/layout/chevron2"/>
    <dgm:cxn modelId="{240C68E2-9F07-435C-BA83-10E0D093CE42}" type="presParOf" srcId="{7300D36A-70FF-46B7-BA5F-75DBBE1033B5}" destId="{4E80E8F7-2B15-45F8-B2BB-EC042B82960C}" srcOrd="7" destOrd="0" presId="urn:microsoft.com/office/officeart/2005/8/layout/chevron2"/>
    <dgm:cxn modelId="{96E461C7-0499-4061-8863-C489133AC902}" type="presParOf" srcId="{7300D36A-70FF-46B7-BA5F-75DBBE1033B5}" destId="{095851DA-712B-4F2F-A528-EC4C086E15F2}" srcOrd="8" destOrd="0" presId="urn:microsoft.com/office/officeart/2005/8/layout/chevron2"/>
    <dgm:cxn modelId="{BBC52930-51ED-4F0F-AE42-667EC9DBB17A}" type="presParOf" srcId="{095851DA-712B-4F2F-A528-EC4C086E15F2}" destId="{E6B513E6-A429-4A33-8102-7A067C007FFD}" srcOrd="0" destOrd="0" presId="urn:microsoft.com/office/officeart/2005/8/layout/chevron2"/>
    <dgm:cxn modelId="{B9196B72-C2C3-4CDF-9E3F-50DABC81B57C}" type="presParOf" srcId="{095851DA-712B-4F2F-A528-EC4C086E15F2}" destId="{D3F65878-F132-413D-85C8-FE3A1E5836EE}" srcOrd="1" destOrd="0" presId="urn:microsoft.com/office/officeart/2005/8/layout/chevron2"/>
    <dgm:cxn modelId="{578FFA9A-539B-46F5-A3C8-D4D9AEA91894}" type="presParOf" srcId="{7300D36A-70FF-46B7-BA5F-75DBBE1033B5}" destId="{C5EF0B0B-AF77-4FBD-A4DE-98CAE01C6E2C}" srcOrd="9" destOrd="0" presId="urn:microsoft.com/office/officeart/2005/8/layout/chevron2"/>
    <dgm:cxn modelId="{05B61C5B-A5CC-4011-9CF6-7882D1EE223F}" type="presParOf" srcId="{7300D36A-70FF-46B7-BA5F-75DBBE1033B5}" destId="{ACBCFA73-0CB1-4357-9DD4-DDEB25B2A6D2}" srcOrd="10" destOrd="0" presId="urn:microsoft.com/office/officeart/2005/8/layout/chevron2"/>
    <dgm:cxn modelId="{FF3B1690-89BB-4445-87A2-190A42E76C54}" type="presParOf" srcId="{ACBCFA73-0CB1-4357-9DD4-DDEB25B2A6D2}" destId="{294FC537-1BF9-4A9E-B1F5-14C70C21EA57}" srcOrd="0" destOrd="0" presId="urn:microsoft.com/office/officeart/2005/8/layout/chevron2"/>
    <dgm:cxn modelId="{C1FA1CB2-064C-4208-A2D6-6CDC841C3B65}" type="presParOf" srcId="{ACBCFA73-0CB1-4357-9DD4-DDEB25B2A6D2}" destId="{45E54322-2AD4-403B-A281-660C006348F7}" srcOrd="1" destOrd="0" presId="urn:microsoft.com/office/officeart/2005/8/layout/chevron2"/>
    <dgm:cxn modelId="{CDDB96E2-99D4-4CE8-B513-C670A15A7D4C}" type="presParOf" srcId="{7300D36A-70FF-46B7-BA5F-75DBBE1033B5}" destId="{5251F00E-5F42-4EEF-8433-69A88544D05A}" srcOrd="11" destOrd="0" presId="urn:microsoft.com/office/officeart/2005/8/layout/chevron2"/>
    <dgm:cxn modelId="{133DA3CB-234D-4277-98F6-2804DF748219}" type="presParOf" srcId="{7300D36A-70FF-46B7-BA5F-75DBBE1033B5}" destId="{4ABD75EA-A4A5-4EC2-8012-EFD558A5AAF2}" srcOrd="12" destOrd="0" presId="urn:microsoft.com/office/officeart/2005/8/layout/chevron2"/>
    <dgm:cxn modelId="{A7D9F4C7-DA85-4211-889D-D089DD8DF357}" type="presParOf" srcId="{4ABD75EA-A4A5-4EC2-8012-EFD558A5AAF2}" destId="{F6DAB37F-AF0F-4460-B8BE-BEBB8055EAFD}" srcOrd="0" destOrd="0" presId="urn:microsoft.com/office/officeart/2005/8/layout/chevron2"/>
    <dgm:cxn modelId="{BB3E9054-D002-4D5B-B171-BD881CD7A52B}" type="presParOf" srcId="{4ABD75EA-A4A5-4EC2-8012-EFD558A5AAF2}" destId="{65FB1504-4DCD-40E7-9FB5-67DE2ED50915}" srcOrd="1" destOrd="0" presId="urn:microsoft.com/office/officeart/2005/8/layout/chevron2"/>
    <dgm:cxn modelId="{B3F8690A-2E65-4449-A449-3B29DF7D995C}" type="presParOf" srcId="{7300D36A-70FF-46B7-BA5F-75DBBE1033B5}" destId="{91127CBF-7DFC-4B6B-BCC0-507C556EEE38}" srcOrd="13" destOrd="0" presId="urn:microsoft.com/office/officeart/2005/8/layout/chevron2"/>
    <dgm:cxn modelId="{BD5DECC0-F600-4DE3-98A3-E3B0BBD76459}" type="presParOf" srcId="{7300D36A-70FF-46B7-BA5F-75DBBE1033B5}" destId="{A9C6F051-B728-47F4-81A5-54A2C97896FF}" srcOrd="14" destOrd="0" presId="urn:microsoft.com/office/officeart/2005/8/layout/chevron2"/>
    <dgm:cxn modelId="{E194CC40-1A34-495C-BEF2-6BF4A5E85748}" type="presParOf" srcId="{A9C6F051-B728-47F4-81A5-54A2C97896FF}" destId="{CC3A32E4-8609-42A9-81DB-B9215901C08A}" srcOrd="0" destOrd="0" presId="urn:microsoft.com/office/officeart/2005/8/layout/chevron2"/>
    <dgm:cxn modelId="{0F048899-B7DC-49F8-AAC7-52395951AE02}" type="presParOf" srcId="{A9C6F051-B728-47F4-81A5-54A2C97896FF}" destId="{C3ECC03E-8ECA-41CE-800D-BA4360A1F7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50AE29-FD7A-458C-AA7B-31F953680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1FCC63-62ED-4C02-8512-E74218948AD8}">
      <dgm:prSet phldrT="[Text]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Open Ended Funds</a:t>
          </a:r>
          <a:endParaRPr lang="en-US" dirty="0"/>
        </a:p>
      </dgm:t>
    </dgm:pt>
    <dgm:pt modelId="{7BDE96AD-D3F6-4A65-BB53-61D94687B721}" type="parTrans" cxnId="{382A450E-3DF8-45AE-9FF1-0AE6E35C3DD3}">
      <dgm:prSet/>
      <dgm:spPr/>
      <dgm:t>
        <a:bodyPr/>
        <a:lstStyle/>
        <a:p>
          <a:endParaRPr lang="en-US"/>
        </a:p>
      </dgm:t>
    </dgm:pt>
    <dgm:pt modelId="{93D336D0-3812-468C-8358-893FDB483D4C}" type="sibTrans" cxnId="{382A450E-3DF8-45AE-9FF1-0AE6E35C3DD3}">
      <dgm:prSet/>
      <dgm:spPr/>
      <dgm:t>
        <a:bodyPr/>
        <a:lstStyle/>
        <a:p>
          <a:endParaRPr lang="en-US"/>
        </a:p>
      </dgm:t>
    </dgm:pt>
    <dgm:pt modelId="{79514AE2-7AD3-4D5F-A7E6-00B446E889F2}">
      <dgm:prSet phldrT="[Text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No fixed maturity date.</a:t>
          </a:r>
          <a:endParaRPr lang="en-US" dirty="0"/>
        </a:p>
      </dgm:t>
    </dgm:pt>
    <dgm:pt modelId="{B3DBFE1B-864C-4CAF-A030-47DBCF6FD970}" type="parTrans" cxnId="{74BADDD3-4476-4849-A883-FE7F51EF1470}">
      <dgm:prSet/>
      <dgm:spPr/>
      <dgm:t>
        <a:bodyPr/>
        <a:lstStyle/>
        <a:p>
          <a:endParaRPr lang="en-US"/>
        </a:p>
      </dgm:t>
    </dgm:pt>
    <dgm:pt modelId="{8B77776B-8515-4110-BB8E-C94F0256D3A1}" type="sibTrans" cxnId="{74BADDD3-4476-4849-A883-FE7F51EF1470}">
      <dgm:prSet/>
      <dgm:spPr/>
      <dgm:t>
        <a:bodyPr/>
        <a:lstStyle/>
        <a:p>
          <a:endParaRPr lang="en-US"/>
        </a:p>
      </dgm:t>
    </dgm:pt>
    <dgm:pt modelId="{E2D01571-8930-4019-8161-FE4AC08B9196}">
      <dgm:prSet phldrT="[Text]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Closed Ended Funds</a:t>
          </a:r>
          <a:endParaRPr lang="en-US" b="1" dirty="0"/>
        </a:p>
      </dgm:t>
    </dgm:pt>
    <dgm:pt modelId="{178DB78C-9354-48F6-B409-03EAFD52DD8D}" type="parTrans" cxnId="{F796B6A9-B00E-418B-9092-3975AAF142E2}">
      <dgm:prSet/>
      <dgm:spPr/>
      <dgm:t>
        <a:bodyPr/>
        <a:lstStyle/>
        <a:p>
          <a:endParaRPr lang="en-US"/>
        </a:p>
      </dgm:t>
    </dgm:pt>
    <dgm:pt modelId="{554AC7EA-E745-481F-BCEF-7BFDEEDEB311}" type="sibTrans" cxnId="{F796B6A9-B00E-418B-9092-3975AAF142E2}">
      <dgm:prSet/>
      <dgm:spPr/>
      <dgm:t>
        <a:bodyPr/>
        <a:lstStyle/>
        <a:p>
          <a:endParaRPr lang="en-US"/>
        </a:p>
      </dgm:t>
    </dgm:pt>
    <dgm:pt modelId="{228B9ECE-EC0F-4A44-AFFE-922B79E995BC}">
      <dgm:prSet phldrT="[Text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Run for a specific period.</a:t>
          </a:r>
          <a:endParaRPr lang="en-US" dirty="0"/>
        </a:p>
      </dgm:t>
    </dgm:pt>
    <dgm:pt modelId="{E5BA9026-A4ED-4A9C-BF43-034B1A595091}" type="parTrans" cxnId="{A864C993-94F3-40C6-807C-DEFEBF8A092E}">
      <dgm:prSet/>
      <dgm:spPr/>
      <dgm:t>
        <a:bodyPr/>
        <a:lstStyle/>
        <a:p>
          <a:endParaRPr lang="en-US"/>
        </a:p>
      </dgm:t>
    </dgm:pt>
    <dgm:pt modelId="{83451592-4A3C-47E9-A05C-BDD28AD45D80}" type="sibTrans" cxnId="{A864C993-94F3-40C6-807C-DEFEBF8A092E}">
      <dgm:prSet/>
      <dgm:spPr/>
      <dgm:t>
        <a:bodyPr/>
        <a:lstStyle/>
        <a:p>
          <a:endParaRPr lang="en-US"/>
        </a:p>
      </dgm:t>
    </dgm:pt>
    <dgm:pt modelId="{D19628CA-D6B1-40FF-8D5E-1F7E3A17F7B6}">
      <dgm:prSet phldrT="[Text]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Interval Funds</a:t>
          </a:r>
          <a:endParaRPr lang="en-US" dirty="0"/>
        </a:p>
      </dgm:t>
    </dgm:pt>
    <dgm:pt modelId="{671299C2-FBEA-4CAB-872C-D6175EE9BE6D}" type="parTrans" cxnId="{7A150B69-7AC6-43B3-B55E-DBDABC82742D}">
      <dgm:prSet/>
      <dgm:spPr/>
      <dgm:t>
        <a:bodyPr/>
        <a:lstStyle/>
        <a:p>
          <a:endParaRPr lang="en-US"/>
        </a:p>
      </dgm:t>
    </dgm:pt>
    <dgm:pt modelId="{C9DAF02F-9D6C-45DF-A2D9-94B3D86AB9B6}" type="sibTrans" cxnId="{7A150B69-7AC6-43B3-B55E-DBDABC82742D}">
      <dgm:prSet/>
      <dgm:spPr/>
      <dgm:t>
        <a:bodyPr/>
        <a:lstStyle/>
        <a:p>
          <a:endParaRPr lang="en-US"/>
        </a:p>
      </dgm:t>
    </dgm:pt>
    <dgm:pt modelId="{C1740DEC-B1ED-4FE8-A113-171E237B65B7}">
      <dgm:prSet phldrT="[Text]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Variant of closed-ended funds.</a:t>
          </a:r>
          <a:endParaRPr lang="en-US" dirty="0"/>
        </a:p>
      </dgm:t>
    </dgm:pt>
    <dgm:pt modelId="{324D75C7-50EC-4D3F-829D-C40D46EA4202}" type="parTrans" cxnId="{E37D2FD2-4672-493B-B02F-6040EBC92117}">
      <dgm:prSet/>
      <dgm:spPr/>
      <dgm:t>
        <a:bodyPr/>
        <a:lstStyle/>
        <a:p>
          <a:endParaRPr lang="en-US"/>
        </a:p>
      </dgm:t>
    </dgm:pt>
    <dgm:pt modelId="{0FAAA8EE-BA6A-4993-A182-0415DEFD8194}" type="sibTrans" cxnId="{E37D2FD2-4672-493B-B02F-6040EBC92117}">
      <dgm:prSet/>
      <dgm:spPr/>
      <dgm:t>
        <a:bodyPr/>
        <a:lstStyle/>
        <a:p>
          <a:endParaRPr lang="en-US"/>
        </a:p>
      </dgm:t>
    </dgm:pt>
    <dgm:pt modelId="{BF6004D6-0E04-4CAE-9D7D-94BABAC1214E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Accept continuous sale and re-purchase requests.</a:t>
          </a:r>
          <a:endParaRPr lang="en-US" dirty="0"/>
        </a:p>
      </dgm:t>
    </dgm:pt>
    <dgm:pt modelId="{876D7A9C-3103-44F5-AD68-8B1DF25E848D}" type="parTrans" cxnId="{479BD754-678E-4C68-9C19-16D0EE8D0100}">
      <dgm:prSet/>
      <dgm:spPr/>
      <dgm:t>
        <a:bodyPr/>
        <a:lstStyle/>
        <a:p>
          <a:endParaRPr lang="en-US"/>
        </a:p>
      </dgm:t>
    </dgm:pt>
    <dgm:pt modelId="{6C9F565C-7B38-4BB5-9783-F772A142E051}" type="sibTrans" cxnId="{479BD754-678E-4C68-9C19-16D0EE8D0100}">
      <dgm:prSet/>
      <dgm:spPr/>
      <dgm:t>
        <a:bodyPr/>
        <a:lstStyle/>
        <a:p>
          <a:endParaRPr lang="en-US"/>
        </a:p>
      </dgm:t>
    </dgm:pt>
    <dgm:pt modelId="{68A7CD5E-1733-400F-B260-AE360F1B31C5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Transactions are NAV-based.</a:t>
          </a:r>
          <a:endParaRPr lang="en-US" dirty="0"/>
        </a:p>
      </dgm:t>
    </dgm:pt>
    <dgm:pt modelId="{280B9030-6CA1-4958-AB7E-29389249BACE}" type="parTrans" cxnId="{8081BA66-1BF1-4A9F-80B9-4012E00CF666}">
      <dgm:prSet/>
      <dgm:spPr/>
      <dgm:t>
        <a:bodyPr/>
        <a:lstStyle/>
        <a:p>
          <a:endParaRPr lang="en-US"/>
        </a:p>
      </dgm:t>
    </dgm:pt>
    <dgm:pt modelId="{DFFF20DF-DD75-4E2C-8BD2-E0BC19C7C458}" type="sibTrans" cxnId="{8081BA66-1BF1-4A9F-80B9-4012E00CF666}">
      <dgm:prSet/>
      <dgm:spPr/>
      <dgm:t>
        <a:bodyPr/>
        <a:lstStyle/>
        <a:p>
          <a:endParaRPr lang="en-US"/>
        </a:p>
      </dgm:t>
    </dgm:pt>
    <dgm:pt modelId="{60FE51DB-05C6-4D76-8571-E458105C08BE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Unit capital is not fixed.</a:t>
          </a:r>
          <a:endParaRPr lang="en-US" dirty="0"/>
        </a:p>
      </dgm:t>
    </dgm:pt>
    <dgm:pt modelId="{668749E1-A592-4C39-B7D5-4C6548FA7F6C}" type="parTrans" cxnId="{218D4C35-63E7-480E-961E-C664F2A224E1}">
      <dgm:prSet/>
      <dgm:spPr/>
      <dgm:t>
        <a:bodyPr/>
        <a:lstStyle/>
        <a:p>
          <a:endParaRPr lang="en-US"/>
        </a:p>
      </dgm:t>
    </dgm:pt>
    <dgm:pt modelId="{FC585CF5-CF3A-4A61-95C6-2E2243AAEC87}" type="sibTrans" cxnId="{218D4C35-63E7-480E-961E-C664F2A224E1}">
      <dgm:prSet/>
      <dgm:spPr/>
      <dgm:t>
        <a:bodyPr/>
        <a:lstStyle/>
        <a:p>
          <a:endParaRPr lang="en-US"/>
        </a:p>
      </dgm:t>
    </dgm:pt>
    <dgm:pt modelId="{0C878B8F-C61B-4296-B776-73ECCEFA8BDD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Offered in an NFO but are closed for further purchases after NFO.</a:t>
          </a:r>
          <a:endParaRPr lang="en-US" dirty="0"/>
        </a:p>
      </dgm:t>
    </dgm:pt>
    <dgm:pt modelId="{845F3B80-18C5-4BD5-9717-E638A712B904}" type="parTrans" cxnId="{50F38709-F93F-46C4-9663-BF28F7B26BA8}">
      <dgm:prSet/>
      <dgm:spPr/>
      <dgm:t>
        <a:bodyPr/>
        <a:lstStyle/>
        <a:p>
          <a:endParaRPr lang="en-US"/>
        </a:p>
      </dgm:t>
    </dgm:pt>
    <dgm:pt modelId="{BEDB75A4-1A7B-47E5-8F81-7E6B6677C561}" type="sibTrans" cxnId="{50F38709-F93F-46C4-9663-BF28F7B26BA8}">
      <dgm:prSet/>
      <dgm:spPr/>
      <dgm:t>
        <a:bodyPr/>
        <a:lstStyle/>
        <a:p>
          <a:endParaRPr lang="en-US"/>
        </a:p>
      </dgm:t>
    </dgm:pt>
    <dgm:pt modelId="{16951519-2FF8-4F56-8C2E-B5954902ABF9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Unit capital is kept constant.</a:t>
          </a:r>
          <a:endParaRPr lang="en-US" dirty="0"/>
        </a:p>
      </dgm:t>
    </dgm:pt>
    <dgm:pt modelId="{8C513E55-4BE9-4493-B929-44D3762D2EDA}" type="parTrans" cxnId="{DEF6340F-4C2C-4BF0-95CB-31CC11E0CFED}">
      <dgm:prSet/>
      <dgm:spPr/>
      <dgm:t>
        <a:bodyPr/>
        <a:lstStyle/>
        <a:p>
          <a:endParaRPr lang="en-US"/>
        </a:p>
      </dgm:t>
    </dgm:pt>
    <dgm:pt modelId="{0736E1E6-7B16-4953-AC08-BAEC5D8B2D95}" type="sibTrans" cxnId="{DEF6340F-4C2C-4BF0-95CB-31CC11E0CFED}">
      <dgm:prSet/>
      <dgm:spPr/>
      <dgm:t>
        <a:bodyPr/>
        <a:lstStyle/>
        <a:p>
          <a:endParaRPr lang="en-US"/>
        </a:p>
      </dgm:t>
    </dgm:pt>
    <dgm:pt modelId="{8368C302-A6D2-4AF1-82D4-5394E460339B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Becomes open-ended at specific intervals.</a:t>
          </a:r>
          <a:endParaRPr lang="en-US" dirty="0"/>
        </a:p>
      </dgm:t>
    </dgm:pt>
    <dgm:pt modelId="{8118770E-A757-4DD2-BD8C-8A755B6EC750}" type="parTrans" cxnId="{46CC8CD4-4815-4212-B4B8-CCDA34EB990C}">
      <dgm:prSet/>
      <dgm:spPr/>
      <dgm:t>
        <a:bodyPr/>
        <a:lstStyle/>
        <a:p>
          <a:endParaRPr lang="en-US"/>
        </a:p>
      </dgm:t>
    </dgm:pt>
    <dgm:pt modelId="{87FAA81E-60C5-4EED-895A-39363979DF07}" type="sibTrans" cxnId="{46CC8CD4-4815-4212-B4B8-CCDA34EB990C}">
      <dgm:prSet/>
      <dgm:spPr/>
      <dgm:t>
        <a:bodyPr/>
        <a:lstStyle/>
        <a:p>
          <a:endParaRPr lang="en-US"/>
        </a:p>
      </dgm:t>
    </dgm:pt>
    <dgm:pt modelId="{C3296EB5-0EA4-42E9-BAD2-7E52DDF002E9}">
      <dgm:prSet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Have to be mandatorily listed.</a:t>
          </a:r>
          <a:endParaRPr lang="en-US" dirty="0"/>
        </a:p>
      </dgm:t>
    </dgm:pt>
    <dgm:pt modelId="{3FDC429D-3086-43C3-BEBA-C487169F2421}" type="parTrans" cxnId="{28842E8F-84BE-4142-9A58-11F67B56801F}">
      <dgm:prSet/>
      <dgm:spPr/>
      <dgm:t>
        <a:bodyPr/>
        <a:lstStyle/>
        <a:p>
          <a:endParaRPr lang="en-US"/>
        </a:p>
      </dgm:t>
    </dgm:pt>
    <dgm:pt modelId="{04698E83-88A7-47D6-B5D9-5697F52156D6}" type="sibTrans" cxnId="{28842E8F-84BE-4142-9A58-11F67B56801F}">
      <dgm:prSet/>
      <dgm:spPr/>
      <dgm:t>
        <a:bodyPr/>
        <a:lstStyle/>
        <a:p>
          <a:endParaRPr lang="en-US"/>
        </a:p>
      </dgm:t>
    </dgm:pt>
    <dgm:pt modelId="{FBE01F35-4B6A-4374-8A2F-0AC5C9CB4F31}" type="pres">
      <dgm:prSet presAssocID="{6F50AE29-FD7A-458C-AA7B-31F953680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EA4DE0-13F2-4D70-B42A-5AFA66E4E030}" type="pres">
      <dgm:prSet presAssocID="{E01FCC63-62ED-4C02-8512-E74218948AD8}" presName="linNode" presStyleCnt="0"/>
      <dgm:spPr/>
    </dgm:pt>
    <dgm:pt modelId="{65FC48D5-33C1-473D-A985-53682F39D449}" type="pres">
      <dgm:prSet presAssocID="{E01FCC63-62ED-4C02-8512-E74218948AD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F2DC2-4E10-45C6-863B-C681845C4FD4}" type="pres">
      <dgm:prSet presAssocID="{E01FCC63-62ED-4C02-8512-E74218948AD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CD8ED-959A-4F5A-B58B-DE1D85495294}" type="pres">
      <dgm:prSet presAssocID="{93D336D0-3812-468C-8358-893FDB483D4C}" presName="sp" presStyleCnt="0"/>
      <dgm:spPr/>
    </dgm:pt>
    <dgm:pt modelId="{C36A322D-7EA9-4A0B-A208-17711E12CDC8}" type="pres">
      <dgm:prSet presAssocID="{E2D01571-8930-4019-8161-FE4AC08B9196}" presName="linNode" presStyleCnt="0"/>
      <dgm:spPr/>
    </dgm:pt>
    <dgm:pt modelId="{B5ED81C0-8AF7-46E7-801B-9BDA682A0C43}" type="pres">
      <dgm:prSet presAssocID="{E2D01571-8930-4019-8161-FE4AC08B919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09307-5EA5-4D43-872C-5C4ECCCF4BD4}" type="pres">
      <dgm:prSet presAssocID="{E2D01571-8930-4019-8161-FE4AC08B919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24740-1EF6-4B81-840B-CE2139A1093C}" type="pres">
      <dgm:prSet presAssocID="{554AC7EA-E745-481F-BCEF-7BFDEEDEB311}" presName="sp" presStyleCnt="0"/>
      <dgm:spPr/>
    </dgm:pt>
    <dgm:pt modelId="{A9DD33E6-BAE7-44D5-8815-5447C7B45FE3}" type="pres">
      <dgm:prSet presAssocID="{D19628CA-D6B1-40FF-8D5E-1F7E3A17F7B6}" presName="linNode" presStyleCnt="0"/>
      <dgm:spPr/>
    </dgm:pt>
    <dgm:pt modelId="{A18E4CD7-0029-40DC-B07C-4A0E802E6E19}" type="pres">
      <dgm:prSet presAssocID="{D19628CA-D6B1-40FF-8D5E-1F7E3A17F7B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59F0C4-702C-4C64-86DD-C9FFAC772AC9}" type="pres">
      <dgm:prSet presAssocID="{D19628CA-D6B1-40FF-8D5E-1F7E3A17F7B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842E8F-84BE-4142-9A58-11F67B56801F}" srcId="{D19628CA-D6B1-40FF-8D5E-1F7E3A17F7B6}" destId="{C3296EB5-0EA4-42E9-BAD2-7E52DDF002E9}" srcOrd="2" destOrd="0" parTransId="{3FDC429D-3086-43C3-BEBA-C487169F2421}" sibTransId="{04698E83-88A7-47D6-B5D9-5697F52156D6}"/>
    <dgm:cxn modelId="{E37D2FD2-4672-493B-B02F-6040EBC92117}" srcId="{D19628CA-D6B1-40FF-8D5E-1F7E3A17F7B6}" destId="{C1740DEC-B1ED-4FE8-A113-171E237B65B7}" srcOrd="0" destOrd="0" parTransId="{324D75C7-50EC-4D3F-829D-C40D46EA4202}" sibTransId="{0FAAA8EE-BA6A-4993-A182-0415DEFD8194}"/>
    <dgm:cxn modelId="{9E5007E7-2B48-42D4-A28E-67BA6E87AAAD}" type="presOf" srcId="{68A7CD5E-1733-400F-B260-AE360F1B31C5}" destId="{E54F2DC2-4E10-45C6-863B-C681845C4FD4}" srcOrd="0" destOrd="2" presId="urn:microsoft.com/office/officeart/2005/8/layout/vList5"/>
    <dgm:cxn modelId="{A864C993-94F3-40C6-807C-DEFEBF8A092E}" srcId="{E2D01571-8930-4019-8161-FE4AC08B9196}" destId="{228B9ECE-EC0F-4A44-AFFE-922B79E995BC}" srcOrd="0" destOrd="0" parTransId="{E5BA9026-A4ED-4A9C-BF43-034B1A595091}" sibTransId="{83451592-4A3C-47E9-A05C-BDD28AD45D80}"/>
    <dgm:cxn modelId="{7EA7674F-FBFB-401E-B33C-2A59DCA7546D}" type="presOf" srcId="{BF6004D6-0E04-4CAE-9D7D-94BABAC1214E}" destId="{E54F2DC2-4E10-45C6-863B-C681845C4FD4}" srcOrd="0" destOrd="1" presId="urn:microsoft.com/office/officeart/2005/8/layout/vList5"/>
    <dgm:cxn modelId="{479BD754-678E-4C68-9C19-16D0EE8D0100}" srcId="{E01FCC63-62ED-4C02-8512-E74218948AD8}" destId="{BF6004D6-0E04-4CAE-9D7D-94BABAC1214E}" srcOrd="1" destOrd="0" parTransId="{876D7A9C-3103-44F5-AD68-8B1DF25E848D}" sibTransId="{6C9F565C-7B38-4BB5-9783-F772A142E051}"/>
    <dgm:cxn modelId="{AC64BA17-857B-437A-A829-3F3FB0DE8968}" type="presOf" srcId="{79514AE2-7AD3-4D5F-A7E6-00B446E889F2}" destId="{E54F2DC2-4E10-45C6-863B-C681845C4FD4}" srcOrd="0" destOrd="0" presId="urn:microsoft.com/office/officeart/2005/8/layout/vList5"/>
    <dgm:cxn modelId="{7A150B69-7AC6-43B3-B55E-DBDABC82742D}" srcId="{6F50AE29-FD7A-458C-AA7B-31F95368084C}" destId="{D19628CA-D6B1-40FF-8D5E-1F7E3A17F7B6}" srcOrd="2" destOrd="0" parTransId="{671299C2-FBEA-4CAB-872C-D6175EE9BE6D}" sibTransId="{C9DAF02F-9D6C-45DF-A2D9-94B3D86AB9B6}"/>
    <dgm:cxn modelId="{914B3A2B-003B-4098-ADAE-0FBFE6545741}" type="presOf" srcId="{D19628CA-D6B1-40FF-8D5E-1F7E3A17F7B6}" destId="{A18E4CD7-0029-40DC-B07C-4A0E802E6E19}" srcOrd="0" destOrd="0" presId="urn:microsoft.com/office/officeart/2005/8/layout/vList5"/>
    <dgm:cxn modelId="{74BADDD3-4476-4849-A883-FE7F51EF1470}" srcId="{E01FCC63-62ED-4C02-8512-E74218948AD8}" destId="{79514AE2-7AD3-4D5F-A7E6-00B446E889F2}" srcOrd="0" destOrd="0" parTransId="{B3DBFE1B-864C-4CAF-A030-47DBCF6FD970}" sibTransId="{8B77776B-8515-4110-BB8E-C94F0256D3A1}"/>
    <dgm:cxn modelId="{E8BF447E-CB6B-4079-9C1D-8A52BF751D5B}" type="presOf" srcId="{E01FCC63-62ED-4C02-8512-E74218948AD8}" destId="{65FC48D5-33C1-473D-A985-53682F39D449}" srcOrd="0" destOrd="0" presId="urn:microsoft.com/office/officeart/2005/8/layout/vList5"/>
    <dgm:cxn modelId="{46CC8CD4-4815-4212-B4B8-CCDA34EB990C}" srcId="{D19628CA-D6B1-40FF-8D5E-1F7E3A17F7B6}" destId="{8368C302-A6D2-4AF1-82D4-5394E460339B}" srcOrd="1" destOrd="0" parTransId="{8118770E-A757-4DD2-BD8C-8A755B6EC750}" sibTransId="{87FAA81E-60C5-4EED-895A-39363979DF07}"/>
    <dgm:cxn modelId="{173B1EF0-C09E-43FF-95FE-2B1079D265F5}" type="presOf" srcId="{16951519-2FF8-4F56-8C2E-B5954902ABF9}" destId="{72809307-5EA5-4D43-872C-5C4ECCCF4BD4}" srcOrd="0" destOrd="2" presId="urn:microsoft.com/office/officeart/2005/8/layout/vList5"/>
    <dgm:cxn modelId="{F796B6A9-B00E-418B-9092-3975AAF142E2}" srcId="{6F50AE29-FD7A-458C-AA7B-31F95368084C}" destId="{E2D01571-8930-4019-8161-FE4AC08B9196}" srcOrd="1" destOrd="0" parTransId="{178DB78C-9354-48F6-B409-03EAFD52DD8D}" sibTransId="{554AC7EA-E745-481F-BCEF-7BFDEEDEB311}"/>
    <dgm:cxn modelId="{B828D6AB-8963-486A-BD8E-705C7197725F}" type="presOf" srcId="{8368C302-A6D2-4AF1-82D4-5394E460339B}" destId="{F259F0C4-702C-4C64-86DD-C9FFAC772AC9}" srcOrd="0" destOrd="1" presId="urn:microsoft.com/office/officeart/2005/8/layout/vList5"/>
    <dgm:cxn modelId="{DEF6340F-4C2C-4BF0-95CB-31CC11E0CFED}" srcId="{E2D01571-8930-4019-8161-FE4AC08B9196}" destId="{16951519-2FF8-4F56-8C2E-B5954902ABF9}" srcOrd="2" destOrd="0" parTransId="{8C513E55-4BE9-4493-B929-44D3762D2EDA}" sibTransId="{0736E1E6-7B16-4953-AC08-BAEC5D8B2D95}"/>
    <dgm:cxn modelId="{382A450E-3DF8-45AE-9FF1-0AE6E35C3DD3}" srcId="{6F50AE29-FD7A-458C-AA7B-31F95368084C}" destId="{E01FCC63-62ED-4C02-8512-E74218948AD8}" srcOrd="0" destOrd="0" parTransId="{7BDE96AD-D3F6-4A65-BB53-61D94687B721}" sibTransId="{93D336D0-3812-468C-8358-893FDB483D4C}"/>
    <dgm:cxn modelId="{8E317E64-D99E-4FAF-8910-A515D9F064C6}" type="presOf" srcId="{C1740DEC-B1ED-4FE8-A113-171E237B65B7}" destId="{F259F0C4-702C-4C64-86DD-C9FFAC772AC9}" srcOrd="0" destOrd="0" presId="urn:microsoft.com/office/officeart/2005/8/layout/vList5"/>
    <dgm:cxn modelId="{DC38A933-5C6E-42DE-BD1F-0BD30193FFE4}" type="presOf" srcId="{228B9ECE-EC0F-4A44-AFFE-922B79E995BC}" destId="{72809307-5EA5-4D43-872C-5C4ECCCF4BD4}" srcOrd="0" destOrd="0" presId="urn:microsoft.com/office/officeart/2005/8/layout/vList5"/>
    <dgm:cxn modelId="{A5288EE0-5FFC-4221-A2C2-B00D66103A23}" type="presOf" srcId="{0C878B8F-C61B-4296-B776-73ECCEFA8BDD}" destId="{72809307-5EA5-4D43-872C-5C4ECCCF4BD4}" srcOrd="0" destOrd="1" presId="urn:microsoft.com/office/officeart/2005/8/layout/vList5"/>
    <dgm:cxn modelId="{50F38709-F93F-46C4-9663-BF28F7B26BA8}" srcId="{E2D01571-8930-4019-8161-FE4AC08B9196}" destId="{0C878B8F-C61B-4296-B776-73ECCEFA8BDD}" srcOrd="1" destOrd="0" parTransId="{845F3B80-18C5-4BD5-9717-E638A712B904}" sibTransId="{BEDB75A4-1A7B-47E5-8F81-7E6B6677C561}"/>
    <dgm:cxn modelId="{218D4C35-63E7-480E-961E-C664F2A224E1}" srcId="{E01FCC63-62ED-4C02-8512-E74218948AD8}" destId="{60FE51DB-05C6-4D76-8571-E458105C08BE}" srcOrd="3" destOrd="0" parTransId="{668749E1-A592-4C39-B7D5-4C6548FA7F6C}" sibTransId="{FC585CF5-CF3A-4A61-95C6-2E2243AAEC87}"/>
    <dgm:cxn modelId="{2A5F20B4-A918-4180-98F1-D4A08DD07370}" type="presOf" srcId="{C3296EB5-0EA4-42E9-BAD2-7E52DDF002E9}" destId="{F259F0C4-702C-4C64-86DD-C9FFAC772AC9}" srcOrd="0" destOrd="2" presId="urn:microsoft.com/office/officeart/2005/8/layout/vList5"/>
    <dgm:cxn modelId="{D9A3CD6F-F3E8-47EF-90B5-385B91CDD756}" type="presOf" srcId="{6F50AE29-FD7A-458C-AA7B-31F95368084C}" destId="{FBE01F35-4B6A-4374-8A2F-0AC5C9CB4F31}" srcOrd="0" destOrd="0" presId="urn:microsoft.com/office/officeart/2005/8/layout/vList5"/>
    <dgm:cxn modelId="{EE8E61EB-3590-4BAF-A5D7-F89ACA1FA9BA}" type="presOf" srcId="{E2D01571-8930-4019-8161-FE4AC08B9196}" destId="{B5ED81C0-8AF7-46E7-801B-9BDA682A0C43}" srcOrd="0" destOrd="0" presId="urn:microsoft.com/office/officeart/2005/8/layout/vList5"/>
    <dgm:cxn modelId="{8081BA66-1BF1-4A9F-80B9-4012E00CF666}" srcId="{E01FCC63-62ED-4C02-8512-E74218948AD8}" destId="{68A7CD5E-1733-400F-B260-AE360F1B31C5}" srcOrd="2" destOrd="0" parTransId="{280B9030-6CA1-4958-AB7E-29389249BACE}" sibTransId="{DFFF20DF-DD75-4E2C-8BD2-E0BC19C7C458}"/>
    <dgm:cxn modelId="{6B15B30A-A115-4248-A17A-5847CC528A72}" type="presOf" srcId="{60FE51DB-05C6-4D76-8571-E458105C08BE}" destId="{E54F2DC2-4E10-45C6-863B-C681845C4FD4}" srcOrd="0" destOrd="3" presId="urn:microsoft.com/office/officeart/2005/8/layout/vList5"/>
    <dgm:cxn modelId="{EAA3C0A6-15F4-42CD-B4AC-F3225804BD9C}" type="presParOf" srcId="{FBE01F35-4B6A-4374-8A2F-0AC5C9CB4F31}" destId="{89EA4DE0-13F2-4D70-B42A-5AFA66E4E030}" srcOrd="0" destOrd="0" presId="urn:microsoft.com/office/officeart/2005/8/layout/vList5"/>
    <dgm:cxn modelId="{E4B77130-5717-4B91-8724-498645919A52}" type="presParOf" srcId="{89EA4DE0-13F2-4D70-B42A-5AFA66E4E030}" destId="{65FC48D5-33C1-473D-A985-53682F39D449}" srcOrd="0" destOrd="0" presId="urn:microsoft.com/office/officeart/2005/8/layout/vList5"/>
    <dgm:cxn modelId="{FF3FE6C2-7D10-4B6C-8BD2-31DC09F31AF5}" type="presParOf" srcId="{89EA4DE0-13F2-4D70-B42A-5AFA66E4E030}" destId="{E54F2DC2-4E10-45C6-863B-C681845C4FD4}" srcOrd="1" destOrd="0" presId="urn:microsoft.com/office/officeart/2005/8/layout/vList5"/>
    <dgm:cxn modelId="{4DD15878-551C-491B-A02C-056CA32881DA}" type="presParOf" srcId="{FBE01F35-4B6A-4374-8A2F-0AC5C9CB4F31}" destId="{1D4CD8ED-959A-4F5A-B58B-DE1D85495294}" srcOrd="1" destOrd="0" presId="urn:microsoft.com/office/officeart/2005/8/layout/vList5"/>
    <dgm:cxn modelId="{62E0E877-CB60-488E-9FE0-CEE5A2AF90A7}" type="presParOf" srcId="{FBE01F35-4B6A-4374-8A2F-0AC5C9CB4F31}" destId="{C36A322D-7EA9-4A0B-A208-17711E12CDC8}" srcOrd="2" destOrd="0" presId="urn:microsoft.com/office/officeart/2005/8/layout/vList5"/>
    <dgm:cxn modelId="{F69084E9-8D87-4A53-9D97-0E8633090816}" type="presParOf" srcId="{C36A322D-7EA9-4A0B-A208-17711E12CDC8}" destId="{B5ED81C0-8AF7-46E7-801B-9BDA682A0C43}" srcOrd="0" destOrd="0" presId="urn:microsoft.com/office/officeart/2005/8/layout/vList5"/>
    <dgm:cxn modelId="{4E2B5922-8098-469A-9613-A01E7F296275}" type="presParOf" srcId="{C36A322D-7EA9-4A0B-A208-17711E12CDC8}" destId="{72809307-5EA5-4D43-872C-5C4ECCCF4BD4}" srcOrd="1" destOrd="0" presId="urn:microsoft.com/office/officeart/2005/8/layout/vList5"/>
    <dgm:cxn modelId="{29C77872-B6F9-4EB9-819E-F77B44DA865A}" type="presParOf" srcId="{FBE01F35-4B6A-4374-8A2F-0AC5C9CB4F31}" destId="{D8324740-1EF6-4B81-840B-CE2139A1093C}" srcOrd="3" destOrd="0" presId="urn:microsoft.com/office/officeart/2005/8/layout/vList5"/>
    <dgm:cxn modelId="{5F1AA024-1E2A-4320-BC73-6073A46B52B4}" type="presParOf" srcId="{FBE01F35-4B6A-4374-8A2F-0AC5C9CB4F31}" destId="{A9DD33E6-BAE7-44D5-8815-5447C7B45FE3}" srcOrd="4" destOrd="0" presId="urn:microsoft.com/office/officeart/2005/8/layout/vList5"/>
    <dgm:cxn modelId="{8DE4729E-23E1-4C38-B404-EB254D070D3C}" type="presParOf" srcId="{A9DD33E6-BAE7-44D5-8815-5447C7B45FE3}" destId="{A18E4CD7-0029-40DC-B07C-4A0E802E6E19}" srcOrd="0" destOrd="0" presId="urn:microsoft.com/office/officeart/2005/8/layout/vList5"/>
    <dgm:cxn modelId="{D7D48620-742E-4DFD-8077-EF2087A268CE}" type="presParOf" srcId="{A9DD33E6-BAE7-44D5-8815-5447C7B45FE3}" destId="{F259F0C4-702C-4C64-86DD-C9FFAC772AC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50AE29-FD7A-458C-AA7B-31F953680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1FCC63-62ED-4C02-8512-E74218948AD8}">
      <dgm:prSet phldrT="[Text]"/>
      <dgm:spPr>
        <a:solidFill>
          <a:schemeClr val="accent3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Debt Funds</a:t>
          </a:r>
          <a:endParaRPr lang="en-US" dirty="0"/>
        </a:p>
      </dgm:t>
    </dgm:pt>
    <dgm:pt modelId="{7BDE96AD-D3F6-4A65-BB53-61D94687B721}" type="parTrans" cxnId="{382A450E-3DF8-45AE-9FF1-0AE6E35C3DD3}">
      <dgm:prSet/>
      <dgm:spPr/>
      <dgm:t>
        <a:bodyPr/>
        <a:lstStyle/>
        <a:p>
          <a:endParaRPr lang="en-US"/>
        </a:p>
      </dgm:t>
    </dgm:pt>
    <dgm:pt modelId="{93D336D0-3812-468C-8358-893FDB483D4C}" type="sibTrans" cxnId="{382A450E-3DF8-45AE-9FF1-0AE6E35C3DD3}">
      <dgm:prSet/>
      <dgm:spPr/>
      <dgm:t>
        <a:bodyPr/>
        <a:lstStyle/>
        <a:p>
          <a:endParaRPr lang="en-US"/>
        </a:p>
      </dgm:t>
    </dgm:pt>
    <dgm:pt modelId="{E2D01571-8930-4019-8161-FE4AC08B9196}">
      <dgm:prSet phldrT="[Text]"/>
      <dgm:spPr>
        <a:solidFill>
          <a:schemeClr val="accent3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Equity Funds</a:t>
          </a:r>
          <a:endParaRPr lang="en-US" b="1" dirty="0"/>
        </a:p>
      </dgm:t>
    </dgm:pt>
    <dgm:pt modelId="{178DB78C-9354-48F6-B409-03EAFD52DD8D}" type="parTrans" cxnId="{F796B6A9-B00E-418B-9092-3975AAF142E2}">
      <dgm:prSet/>
      <dgm:spPr/>
      <dgm:t>
        <a:bodyPr/>
        <a:lstStyle/>
        <a:p>
          <a:endParaRPr lang="en-US"/>
        </a:p>
      </dgm:t>
    </dgm:pt>
    <dgm:pt modelId="{554AC7EA-E745-481F-BCEF-7BFDEEDEB311}" type="sibTrans" cxnId="{F796B6A9-B00E-418B-9092-3975AAF142E2}">
      <dgm:prSet/>
      <dgm:spPr/>
      <dgm:t>
        <a:bodyPr/>
        <a:lstStyle/>
        <a:p>
          <a:endParaRPr lang="en-US"/>
        </a:p>
      </dgm:t>
    </dgm:pt>
    <dgm:pt modelId="{D19628CA-D6B1-40FF-8D5E-1F7E3A17F7B6}">
      <dgm:prSet phldrT="[Text]"/>
      <dgm:spPr>
        <a:solidFill>
          <a:schemeClr val="accent3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Hybrid Funds</a:t>
          </a:r>
          <a:endParaRPr lang="en-US" dirty="0"/>
        </a:p>
      </dgm:t>
    </dgm:pt>
    <dgm:pt modelId="{671299C2-FBEA-4CAB-872C-D6175EE9BE6D}" type="parTrans" cxnId="{7A150B69-7AC6-43B3-B55E-DBDABC82742D}">
      <dgm:prSet/>
      <dgm:spPr/>
      <dgm:t>
        <a:bodyPr/>
        <a:lstStyle/>
        <a:p>
          <a:endParaRPr lang="en-US"/>
        </a:p>
      </dgm:t>
    </dgm:pt>
    <dgm:pt modelId="{C9DAF02F-9D6C-45DF-A2D9-94B3D86AB9B6}" type="sibTrans" cxnId="{7A150B69-7AC6-43B3-B55E-DBDABC82742D}">
      <dgm:prSet/>
      <dgm:spPr/>
      <dgm:t>
        <a:bodyPr/>
        <a:lstStyle/>
        <a:p>
          <a:endParaRPr lang="en-US"/>
        </a:p>
      </dgm:t>
    </dgm:pt>
    <dgm:pt modelId="{C4F76764-22B6-400D-9B36-0FD12B0409B8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Invest in short and long term debt instruments. </a:t>
          </a:r>
          <a:endParaRPr lang="en-US" dirty="0"/>
        </a:p>
      </dgm:t>
    </dgm:pt>
    <dgm:pt modelId="{C177933A-7111-4457-99E1-8421DF7D5AA1}" type="parTrans" cxnId="{5300E906-C0AC-46CA-99E2-DDD6415497ED}">
      <dgm:prSet/>
      <dgm:spPr/>
      <dgm:t>
        <a:bodyPr/>
        <a:lstStyle/>
        <a:p>
          <a:endParaRPr lang="en-US"/>
        </a:p>
      </dgm:t>
    </dgm:pt>
    <dgm:pt modelId="{E488F17D-25E5-4875-931F-620FB84E4078}" type="sibTrans" cxnId="{5300E906-C0AC-46CA-99E2-DDD6415497ED}">
      <dgm:prSet/>
      <dgm:spPr/>
      <dgm:t>
        <a:bodyPr/>
        <a:lstStyle/>
        <a:p>
          <a:endParaRPr lang="en-US"/>
        </a:p>
      </dgm:t>
    </dgm:pt>
    <dgm:pt modelId="{7A9F71C6-0339-407D-8A14-243F6473186B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dirty="0" smtClean="0"/>
            <a:t>Aim to provide regular income.</a:t>
          </a:r>
          <a:endParaRPr lang="en-US" dirty="0"/>
        </a:p>
      </dgm:t>
    </dgm:pt>
    <dgm:pt modelId="{D0B7A44E-66A3-4E4E-95C5-B7882B64CBB0}" type="parTrans" cxnId="{E0D093F0-1C9A-4485-A0E1-5977ABD18A0E}">
      <dgm:prSet/>
      <dgm:spPr/>
      <dgm:t>
        <a:bodyPr/>
        <a:lstStyle/>
        <a:p>
          <a:endParaRPr lang="en-US"/>
        </a:p>
      </dgm:t>
    </dgm:pt>
    <dgm:pt modelId="{F339B3A3-0C37-4C02-A0D6-8BEBD5C50463}" type="sibTrans" cxnId="{E0D093F0-1C9A-4485-A0E1-5977ABD18A0E}">
      <dgm:prSet/>
      <dgm:spPr/>
      <dgm:t>
        <a:bodyPr/>
        <a:lstStyle/>
        <a:p>
          <a:endParaRPr lang="en-US"/>
        </a:p>
      </dgm:t>
    </dgm:pt>
    <dgm:pt modelId="{487639D8-6C0A-4455-8747-A8F97452553D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Invest in equity securities. </a:t>
          </a:r>
          <a:endParaRPr lang="en-US" dirty="0"/>
        </a:p>
      </dgm:t>
    </dgm:pt>
    <dgm:pt modelId="{CDD723C2-98D7-4D1A-8A37-CD5E9B31A71C}" type="parTrans" cxnId="{A4A1643B-29F4-4F86-8122-F58C665DBEC6}">
      <dgm:prSet/>
      <dgm:spPr/>
      <dgm:t>
        <a:bodyPr/>
        <a:lstStyle/>
        <a:p>
          <a:endParaRPr lang="en-US"/>
        </a:p>
      </dgm:t>
    </dgm:pt>
    <dgm:pt modelId="{E31C1F09-2A01-4C0A-A498-36EADA8B7F25}" type="sibTrans" cxnId="{A4A1643B-29F4-4F86-8122-F58C665DBEC6}">
      <dgm:prSet/>
      <dgm:spPr/>
      <dgm:t>
        <a:bodyPr/>
        <a:lstStyle/>
        <a:p>
          <a:endParaRPr lang="en-US"/>
        </a:p>
      </dgm:t>
    </dgm:pt>
    <dgm:pt modelId="{08E88A17-3DB1-44EA-9902-8C8AFE224BD9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Aim to provide growth and capital appreciation over long term. </a:t>
          </a:r>
          <a:endParaRPr lang="en-US" dirty="0"/>
        </a:p>
      </dgm:t>
    </dgm:pt>
    <dgm:pt modelId="{EC28A4B0-6BDC-4CDA-9BCA-531EFB5D47F4}" type="parTrans" cxnId="{68BA6395-1FE2-44D2-BC89-3584B696EFEA}">
      <dgm:prSet/>
      <dgm:spPr/>
      <dgm:t>
        <a:bodyPr/>
        <a:lstStyle/>
        <a:p>
          <a:endParaRPr lang="en-US"/>
        </a:p>
      </dgm:t>
    </dgm:pt>
    <dgm:pt modelId="{D15A4612-4108-459A-BB7C-068E692D38C1}" type="sibTrans" cxnId="{68BA6395-1FE2-44D2-BC89-3584B696EFEA}">
      <dgm:prSet/>
      <dgm:spPr/>
      <dgm:t>
        <a:bodyPr/>
        <a:lstStyle/>
        <a:p>
          <a:endParaRPr lang="en-US"/>
        </a:p>
      </dgm:t>
    </dgm:pt>
    <dgm:pt modelId="{9DAE8226-7168-4B5D-AE04-ED13BA2C7D0A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Invest in a combination of equity and debt securities.</a:t>
          </a:r>
          <a:endParaRPr lang="en-US" dirty="0"/>
        </a:p>
      </dgm:t>
    </dgm:pt>
    <dgm:pt modelId="{B4012904-0FCC-4E2A-9014-E16920169C48}" type="parTrans" cxnId="{C8662D90-29BD-4BB0-89D8-569C79DF81FD}">
      <dgm:prSet/>
      <dgm:spPr/>
      <dgm:t>
        <a:bodyPr/>
        <a:lstStyle/>
        <a:p>
          <a:endParaRPr lang="en-US"/>
        </a:p>
      </dgm:t>
    </dgm:pt>
    <dgm:pt modelId="{17FB62AF-99DF-439B-A0F2-8C35996F9CA8}" type="sibTrans" cxnId="{C8662D90-29BD-4BB0-89D8-569C79DF81FD}">
      <dgm:prSet/>
      <dgm:spPr/>
      <dgm:t>
        <a:bodyPr/>
        <a:lstStyle/>
        <a:p>
          <a:endParaRPr lang="en-US"/>
        </a:p>
      </dgm:t>
    </dgm:pt>
    <dgm:pt modelId="{E2DC6536-84AA-4C70-BE6C-2A89EBB9A6F0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Proportion of equity and debt may vary.</a:t>
          </a:r>
          <a:endParaRPr lang="en-US" dirty="0"/>
        </a:p>
      </dgm:t>
    </dgm:pt>
    <dgm:pt modelId="{26616CD1-57A9-446D-8A58-ABE2DCB263B2}" type="parTrans" cxnId="{A15C34FA-48BF-4A51-9175-F6C28AA70E13}">
      <dgm:prSet/>
      <dgm:spPr/>
      <dgm:t>
        <a:bodyPr/>
        <a:lstStyle/>
        <a:p>
          <a:endParaRPr lang="en-US"/>
        </a:p>
      </dgm:t>
    </dgm:pt>
    <dgm:pt modelId="{F1BC3B31-E923-4AC6-A58C-C839AF23E76A}" type="sibTrans" cxnId="{A15C34FA-48BF-4A51-9175-F6C28AA70E13}">
      <dgm:prSet/>
      <dgm:spPr/>
      <dgm:t>
        <a:bodyPr/>
        <a:lstStyle/>
        <a:p>
          <a:endParaRPr lang="en-US"/>
        </a:p>
      </dgm:t>
    </dgm:pt>
    <dgm:pt modelId="{A9B20701-C4E8-4D5B-B91F-B1A4D68070EB}">
      <dgm:prSet phldrT="[Text]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Aim to provide for both income and capital appreciation.</a:t>
          </a:r>
          <a:endParaRPr lang="en-US" dirty="0"/>
        </a:p>
      </dgm:t>
    </dgm:pt>
    <dgm:pt modelId="{8A66C53F-EE21-419B-9920-3E31A9421A99}" type="parTrans" cxnId="{84679DA2-08A6-4F49-995C-052094734897}">
      <dgm:prSet/>
      <dgm:spPr/>
      <dgm:t>
        <a:bodyPr/>
        <a:lstStyle/>
        <a:p>
          <a:endParaRPr lang="en-US"/>
        </a:p>
      </dgm:t>
    </dgm:pt>
    <dgm:pt modelId="{1F90C008-B66B-4338-9B36-C95021FA6D11}" type="sibTrans" cxnId="{84679DA2-08A6-4F49-995C-052094734897}">
      <dgm:prSet/>
      <dgm:spPr/>
      <dgm:t>
        <a:bodyPr/>
        <a:lstStyle/>
        <a:p>
          <a:endParaRPr lang="en-US"/>
        </a:p>
      </dgm:t>
    </dgm:pt>
    <dgm:pt modelId="{FBE01F35-4B6A-4374-8A2F-0AC5C9CB4F31}" type="pres">
      <dgm:prSet presAssocID="{6F50AE29-FD7A-458C-AA7B-31F953680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EA4DE0-13F2-4D70-B42A-5AFA66E4E030}" type="pres">
      <dgm:prSet presAssocID="{E01FCC63-62ED-4C02-8512-E74218948AD8}" presName="linNode" presStyleCnt="0"/>
      <dgm:spPr/>
    </dgm:pt>
    <dgm:pt modelId="{65FC48D5-33C1-473D-A985-53682F39D449}" type="pres">
      <dgm:prSet presAssocID="{E01FCC63-62ED-4C02-8512-E74218948AD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F2DC2-4E10-45C6-863B-C681845C4FD4}" type="pres">
      <dgm:prSet presAssocID="{E01FCC63-62ED-4C02-8512-E74218948AD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CD8ED-959A-4F5A-B58B-DE1D85495294}" type="pres">
      <dgm:prSet presAssocID="{93D336D0-3812-468C-8358-893FDB483D4C}" presName="sp" presStyleCnt="0"/>
      <dgm:spPr/>
    </dgm:pt>
    <dgm:pt modelId="{C36A322D-7EA9-4A0B-A208-17711E12CDC8}" type="pres">
      <dgm:prSet presAssocID="{E2D01571-8930-4019-8161-FE4AC08B9196}" presName="linNode" presStyleCnt="0"/>
      <dgm:spPr/>
    </dgm:pt>
    <dgm:pt modelId="{B5ED81C0-8AF7-46E7-801B-9BDA682A0C43}" type="pres">
      <dgm:prSet presAssocID="{E2D01571-8930-4019-8161-FE4AC08B919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09307-5EA5-4D43-872C-5C4ECCCF4BD4}" type="pres">
      <dgm:prSet presAssocID="{E2D01571-8930-4019-8161-FE4AC08B919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24740-1EF6-4B81-840B-CE2139A1093C}" type="pres">
      <dgm:prSet presAssocID="{554AC7EA-E745-481F-BCEF-7BFDEEDEB311}" presName="sp" presStyleCnt="0"/>
      <dgm:spPr/>
    </dgm:pt>
    <dgm:pt modelId="{A9DD33E6-BAE7-44D5-8815-5447C7B45FE3}" type="pres">
      <dgm:prSet presAssocID="{D19628CA-D6B1-40FF-8D5E-1F7E3A17F7B6}" presName="linNode" presStyleCnt="0"/>
      <dgm:spPr/>
    </dgm:pt>
    <dgm:pt modelId="{A18E4CD7-0029-40DC-B07C-4A0E802E6E19}" type="pres">
      <dgm:prSet presAssocID="{D19628CA-D6B1-40FF-8D5E-1F7E3A17F7B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59F0C4-702C-4C64-86DD-C9FFAC772AC9}" type="pres">
      <dgm:prSet presAssocID="{D19628CA-D6B1-40FF-8D5E-1F7E3A17F7B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5C34FA-48BF-4A51-9175-F6C28AA70E13}" srcId="{D19628CA-D6B1-40FF-8D5E-1F7E3A17F7B6}" destId="{E2DC6536-84AA-4C70-BE6C-2A89EBB9A6F0}" srcOrd="1" destOrd="0" parTransId="{26616CD1-57A9-446D-8A58-ABE2DCB263B2}" sibTransId="{F1BC3B31-E923-4AC6-A58C-C839AF23E76A}"/>
    <dgm:cxn modelId="{A4A1643B-29F4-4F86-8122-F58C665DBEC6}" srcId="{E2D01571-8930-4019-8161-FE4AC08B9196}" destId="{487639D8-6C0A-4455-8747-A8F97452553D}" srcOrd="0" destOrd="0" parTransId="{CDD723C2-98D7-4D1A-8A37-CD5E9B31A71C}" sibTransId="{E31C1F09-2A01-4C0A-A498-36EADA8B7F25}"/>
    <dgm:cxn modelId="{7A150B69-7AC6-43B3-B55E-DBDABC82742D}" srcId="{6F50AE29-FD7A-458C-AA7B-31F95368084C}" destId="{D19628CA-D6B1-40FF-8D5E-1F7E3A17F7B6}" srcOrd="2" destOrd="0" parTransId="{671299C2-FBEA-4CAB-872C-D6175EE9BE6D}" sibTransId="{C9DAF02F-9D6C-45DF-A2D9-94B3D86AB9B6}"/>
    <dgm:cxn modelId="{2AA24B3F-24BA-48A4-A8B9-25B16A66A413}" type="presOf" srcId="{A9B20701-C4E8-4D5B-B91F-B1A4D68070EB}" destId="{F259F0C4-702C-4C64-86DD-C9FFAC772AC9}" srcOrd="0" destOrd="2" presId="urn:microsoft.com/office/officeart/2005/8/layout/vList5"/>
    <dgm:cxn modelId="{756ADA62-9ABE-4321-A3C9-2CCE8C35B31C}" type="presOf" srcId="{E01FCC63-62ED-4C02-8512-E74218948AD8}" destId="{65FC48D5-33C1-473D-A985-53682F39D449}" srcOrd="0" destOrd="0" presId="urn:microsoft.com/office/officeart/2005/8/layout/vList5"/>
    <dgm:cxn modelId="{CE2084D0-0CB2-4A29-AD95-A60C0AD5608C}" type="presOf" srcId="{E2DC6536-84AA-4C70-BE6C-2A89EBB9A6F0}" destId="{F259F0C4-702C-4C64-86DD-C9FFAC772AC9}" srcOrd="0" destOrd="1" presId="urn:microsoft.com/office/officeart/2005/8/layout/vList5"/>
    <dgm:cxn modelId="{7A474E04-C1E3-4A76-A7FE-7C730E839C43}" type="presOf" srcId="{E2D01571-8930-4019-8161-FE4AC08B9196}" destId="{B5ED81C0-8AF7-46E7-801B-9BDA682A0C43}" srcOrd="0" destOrd="0" presId="urn:microsoft.com/office/officeart/2005/8/layout/vList5"/>
    <dgm:cxn modelId="{E0D093F0-1C9A-4485-A0E1-5977ABD18A0E}" srcId="{E01FCC63-62ED-4C02-8512-E74218948AD8}" destId="{7A9F71C6-0339-407D-8A14-243F6473186B}" srcOrd="1" destOrd="0" parTransId="{D0B7A44E-66A3-4E4E-95C5-B7882B64CBB0}" sibTransId="{F339B3A3-0C37-4C02-A0D6-8BEBD5C50463}"/>
    <dgm:cxn modelId="{F796B6A9-B00E-418B-9092-3975AAF142E2}" srcId="{6F50AE29-FD7A-458C-AA7B-31F95368084C}" destId="{E2D01571-8930-4019-8161-FE4AC08B9196}" srcOrd="1" destOrd="0" parTransId="{178DB78C-9354-48F6-B409-03EAFD52DD8D}" sibTransId="{554AC7EA-E745-481F-BCEF-7BFDEEDEB311}"/>
    <dgm:cxn modelId="{84679DA2-08A6-4F49-995C-052094734897}" srcId="{D19628CA-D6B1-40FF-8D5E-1F7E3A17F7B6}" destId="{A9B20701-C4E8-4D5B-B91F-B1A4D68070EB}" srcOrd="2" destOrd="0" parTransId="{8A66C53F-EE21-419B-9920-3E31A9421A99}" sibTransId="{1F90C008-B66B-4338-9B36-C95021FA6D11}"/>
    <dgm:cxn modelId="{C8662D90-29BD-4BB0-89D8-569C79DF81FD}" srcId="{D19628CA-D6B1-40FF-8D5E-1F7E3A17F7B6}" destId="{9DAE8226-7168-4B5D-AE04-ED13BA2C7D0A}" srcOrd="0" destOrd="0" parTransId="{B4012904-0FCC-4E2A-9014-E16920169C48}" sibTransId="{17FB62AF-99DF-439B-A0F2-8C35996F9CA8}"/>
    <dgm:cxn modelId="{382A450E-3DF8-45AE-9FF1-0AE6E35C3DD3}" srcId="{6F50AE29-FD7A-458C-AA7B-31F95368084C}" destId="{E01FCC63-62ED-4C02-8512-E74218948AD8}" srcOrd="0" destOrd="0" parTransId="{7BDE96AD-D3F6-4A65-BB53-61D94687B721}" sibTransId="{93D336D0-3812-468C-8358-893FDB483D4C}"/>
    <dgm:cxn modelId="{86F9AD68-2B60-4A63-B8D3-D3D2BB9684FF}" type="presOf" srcId="{D19628CA-D6B1-40FF-8D5E-1F7E3A17F7B6}" destId="{A18E4CD7-0029-40DC-B07C-4A0E802E6E19}" srcOrd="0" destOrd="0" presId="urn:microsoft.com/office/officeart/2005/8/layout/vList5"/>
    <dgm:cxn modelId="{E018412E-FFB7-47D6-AE3F-C5C2E69FB506}" type="presOf" srcId="{6F50AE29-FD7A-458C-AA7B-31F95368084C}" destId="{FBE01F35-4B6A-4374-8A2F-0AC5C9CB4F31}" srcOrd="0" destOrd="0" presId="urn:microsoft.com/office/officeart/2005/8/layout/vList5"/>
    <dgm:cxn modelId="{7EA2D85A-BD55-4512-8789-66E118507626}" type="presOf" srcId="{9DAE8226-7168-4B5D-AE04-ED13BA2C7D0A}" destId="{F259F0C4-702C-4C64-86DD-C9FFAC772AC9}" srcOrd="0" destOrd="0" presId="urn:microsoft.com/office/officeart/2005/8/layout/vList5"/>
    <dgm:cxn modelId="{68BA6395-1FE2-44D2-BC89-3584B696EFEA}" srcId="{E2D01571-8930-4019-8161-FE4AC08B9196}" destId="{08E88A17-3DB1-44EA-9902-8C8AFE224BD9}" srcOrd="1" destOrd="0" parTransId="{EC28A4B0-6BDC-4CDA-9BCA-531EFB5D47F4}" sibTransId="{D15A4612-4108-459A-BB7C-068E692D38C1}"/>
    <dgm:cxn modelId="{5300E906-C0AC-46CA-99E2-DDD6415497ED}" srcId="{E01FCC63-62ED-4C02-8512-E74218948AD8}" destId="{C4F76764-22B6-400D-9B36-0FD12B0409B8}" srcOrd="0" destOrd="0" parTransId="{C177933A-7111-4457-99E1-8421DF7D5AA1}" sibTransId="{E488F17D-25E5-4875-931F-620FB84E4078}"/>
    <dgm:cxn modelId="{49BD53CC-01B5-40E2-9D5D-24BE9380E613}" type="presOf" srcId="{08E88A17-3DB1-44EA-9902-8C8AFE224BD9}" destId="{72809307-5EA5-4D43-872C-5C4ECCCF4BD4}" srcOrd="0" destOrd="1" presId="urn:microsoft.com/office/officeart/2005/8/layout/vList5"/>
    <dgm:cxn modelId="{FF0B1BF1-85E8-4EB3-AF8E-B4247BFE9C6B}" type="presOf" srcId="{C4F76764-22B6-400D-9B36-0FD12B0409B8}" destId="{E54F2DC2-4E10-45C6-863B-C681845C4FD4}" srcOrd="0" destOrd="0" presId="urn:microsoft.com/office/officeart/2005/8/layout/vList5"/>
    <dgm:cxn modelId="{10FC4621-1E1A-4516-9E78-B97AE8AAA97E}" type="presOf" srcId="{7A9F71C6-0339-407D-8A14-243F6473186B}" destId="{E54F2DC2-4E10-45C6-863B-C681845C4FD4}" srcOrd="0" destOrd="1" presId="urn:microsoft.com/office/officeart/2005/8/layout/vList5"/>
    <dgm:cxn modelId="{14F3BC24-08CD-45BB-A87A-A27A3B32A2F9}" type="presOf" srcId="{487639D8-6C0A-4455-8747-A8F97452553D}" destId="{72809307-5EA5-4D43-872C-5C4ECCCF4BD4}" srcOrd="0" destOrd="0" presId="urn:microsoft.com/office/officeart/2005/8/layout/vList5"/>
    <dgm:cxn modelId="{CB0DA315-D3AD-4290-BBD2-812AA7C7F582}" type="presParOf" srcId="{FBE01F35-4B6A-4374-8A2F-0AC5C9CB4F31}" destId="{89EA4DE0-13F2-4D70-B42A-5AFA66E4E030}" srcOrd="0" destOrd="0" presId="urn:microsoft.com/office/officeart/2005/8/layout/vList5"/>
    <dgm:cxn modelId="{1C62CCB2-E304-4D7B-B3E9-2F9928E5D1E0}" type="presParOf" srcId="{89EA4DE0-13F2-4D70-B42A-5AFA66E4E030}" destId="{65FC48D5-33C1-473D-A985-53682F39D449}" srcOrd="0" destOrd="0" presId="urn:microsoft.com/office/officeart/2005/8/layout/vList5"/>
    <dgm:cxn modelId="{80DC1A4D-47AD-4EB3-878A-5553BCBBD349}" type="presParOf" srcId="{89EA4DE0-13F2-4D70-B42A-5AFA66E4E030}" destId="{E54F2DC2-4E10-45C6-863B-C681845C4FD4}" srcOrd="1" destOrd="0" presId="urn:microsoft.com/office/officeart/2005/8/layout/vList5"/>
    <dgm:cxn modelId="{A005B89B-D329-40F1-94D6-6171B248FC46}" type="presParOf" srcId="{FBE01F35-4B6A-4374-8A2F-0AC5C9CB4F31}" destId="{1D4CD8ED-959A-4F5A-B58B-DE1D85495294}" srcOrd="1" destOrd="0" presId="urn:microsoft.com/office/officeart/2005/8/layout/vList5"/>
    <dgm:cxn modelId="{464DC6EC-BB9E-4AC7-93B9-0B1164C435AB}" type="presParOf" srcId="{FBE01F35-4B6A-4374-8A2F-0AC5C9CB4F31}" destId="{C36A322D-7EA9-4A0B-A208-17711E12CDC8}" srcOrd="2" destOrd="0" presId="urn:microsoft.com/office/officeart/2005/8/layout/vList5"/>
    <dgm:cxn modelId="{3A1F82C2-8C57-4884-BC98-6B661D169A02}" type="presParOf" srcId="{C36A322D-7EA9-4A0B-A208-17711E12CDC8}" destId="{B5ED81C0-8AF7-46E7-801B-9BDA682A0C43}" srcOrd="0" destOrd="0" presId="urn:microsoft.com/office/officeart/2005/8/layout/vList5"/>
    <dgm:cxn modelId="{7243A973-B17C-4362-93D4-FC2ED6FC92EA}" type="presParOf" srcId="{C36A322D-7EA9-4A0B-A208-17711E12CDC8}" destId="{72809307-5EA5-4D43-872C-5C4ECCCF4BD4}" srcOrd="1" destOrd="0" presId="urn:microsoft.com/office/officeart/2005/8/layout/vList5"/>
    <dgm:cxn modelId="{E72F6258-1AF2-40F9-A03C-08ADACD3BFBA}" type="presParOf" srcId="{FBE01F35-4B6A-4374-8A2F-0AC5C9CB4F31}" destId="{D8324740-1EF6-4B81-840B-CE2139A1093C}" srcOrd="3" destOrd="0" presId="urn:microsoft.com/office/officeart/2005/8/layout/vList5"/>
    <dgm:cxn modelId="{60A3214B-583B-4BC9-B9D9-0057A5347FE3}" type="presParOf" srcId="{FBE01F35-4B6A-4374-8A2F-0AC5C9CB4F31}" destId="{A9DD33E6-BAE7-44D5-8815-5447C7B45FE3}" srcOrd="4" destOrd="0" presId="urn:microsoft.com/office/officeart/2005/8/layout/vList5"/>
    <dgm:cxn modelId="{7280EEAF-2AAD-46FA-BAE2-6775AC8982DB}" type="presParOf" srcId="{A9DD33E6-BAE7-44D5-8815-5447C7B45FE3}" destId="{A18E4CD7-0029-40DC-B07C-4A0E802E6E19}" srcOrd="0" destOrd="0" presId="urn:microsoft.com/office/officeart/2005/8/layout/vList5"/>
    <dgm:cxn modelId="{D5DFEBEC-5B0F-469A-82F4-9C50492D952E}" type="presParOf" srcId="{A9DD33E6-BAE7-44D5-8815-5447C7B45FE3}" destId="{F259F0C4-702C-4C64-86DD-C9FFAC772AC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50AE29-FD7A-458C-AA7B-31F953680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1FCC63-62ED-4C02-8512-E74218948AD8}">
      <dgm:prSet phldrT="[Text]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Passive Funds</a:t>
          </a:r>
          <a:endParaRPr lang="en-US" dirty="0"/>
        </a:p>
      </dgm:t>
    </dgm:pt>
    <dgm:pt modelId="{7BDE96AD-D3F6-4A65-BB53-61D94687B721}" type="parTrans" cxnId="{382A450E-3DF8-45AE-9FF1-0AE6E35C3DD3}">
      <dgm:prSet/>
      <dgm:spPr/>
      <dgm:t>
        <a:bodyPr/>
        <a:lstStyle/>
        <a:p>
          <a:endParaRPr lang="en-US"/>
        </a:p>
      </dgm:t>
    </dgm:pt>
    <dgm:pt modelId="{93D336D0-3812-468C-8358-893FDB483D4C}" type="sibTrans" cxnId="{382A450E-3DF8-45AE-9FF1-0AE6E35C3DD3}">
      <dgm:prSet/>
      <dgm:spPr/>
      <dgm:t>
        <a:bodyPr/>
        <a:lstStyle/>
        <a:p>
          <a:endParaRPr lang="en-US"/>
        </a:p>
      </dgm:t>
    </dgm:pt>
    <dgm:pt modelId="{E2D01571-8930-4019-8161-FE4AC08B9196}">
      <dgm:prSet phldrT="[Text]"/>
      <dgm:spPr>
        <a:solidFill>
          <a:schemeClr val="accent1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Active Funds</a:t>
          </a:r>
          <a:endParaRPr lang="en-US" b="1" dirty="0"/>
        </a:p>
      </dgm:t>
    </dgm:pt>
    <dgm:pt modelId="{178DB78C-9354-48F6-B409-03EAFD52DD8D}" type="parTrans" cxnId="{F796B6A9-B00E-418B-9092-3975AAF142E2}">
      <dgm:prSet/>
      <dgm:spPr/>
      <dgm:t>
        <a:bodyPr/>
        <a:lstStyle/>
        <a:p>
          <a:endParaRPr lang="en-US"/>
        </a:p>
      </dgm:t>
    </dgm:pt>
    <dgm:pt modelId="{554AC7EA-E745-481F-BCEF-7BFDEEDEB311}" type="sibTrans" cxnId="{F796B6A9-B00E-418B-9092-3975AAF142E2}">
      <dgm:prSet/>
      <dgm:spPr/>
      <dgm:t>
        <a:bodyPr/>
        <a:lstStyle/>
        <a:p>
          <a:endParaRPr lang="en-US"/>
        </a:p>
      </dgm:t>
    </dgm:pt>
    <dgm:pt modelId="{C4F76764-22B6-400D-9B36-0FD12B0409B8}">
      <dgm:prSet phldrT="[Text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endParaRPr lang="en-US" sz="1600" dirty="0"/>
        </a:p>
      </dgm:t>
    </dgm:pt>
    <dgm:pt modelId="{C177933A-7111-4457-99E1-8421DF7D5AA1}" type="parTrans" cxnId="{5300E906-C0AC-46CA-99E2-DDD6415497ED}">
      <dgm:prSet/>
      <dgm:spPr/>
      <dgm:t>
        <a:bodyPr/>
        <a:lstStyle/>
        <a:p>
          <a:endParaRPr lang="en-US"/>
        </a:p>
      </dgm:t>
    </dgm:pt>
    <dgm:pt modelId="{E488F17D-25E5-4875-931F-620FB84E4078}" type="sibTrans" cxnId="{5300E906-C0AC-46CA-99E2-DDD6415497ED}">
      <dgm:prSet/>
      <dgm:spPr/>
      <dgm:t>
        <a:bodyPr/>
        <a:lstStyle/>
        <a:p>
          <a:endParaRPr lang="en-US"/>
        </a:p>
      </dgm:t>
    </dgm:pt>
    <dgm:pt modelId="{487639D8-6C0A-4455-8747-A8F97452553D}">
      <dgm:prSet phldrT="[Text]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endParaRPr lang="en-US" dirty="0"/>
        </a:p>
      </dgm:t>
    </dgm:pt>
    <dgm:pt modelId="{CDD723C2-98D7-4D1A-8A37-CD5E9B31A71C}" type="parTrans" cxnId="{A4A1643B-29F4-4F86-8122-F58C665DBEC6}">
      <dgm:prSet/>
      <dgm:spPr/>
      <dgm:t>
        <a:bodyPr/>
        <a:lstStyle/>
        <a:p>
          <a:endParaRPr lang="en-US"/>
        </a:p>
      </dgm:t>
    </dgm:pt>
    <dgm:pt modelId="{E31C1F09-2A01-4C0A-A498-36EADA8B7F25}" type="sibTrans" cxnId="{A4A1643B-29F4-4F86-8122-F58C665DBEC6}">
      <dgm:prSet/>
      <dgm:spPr/>
      <dgm:t>
        <a:bodyPr/>
        <a:lstStyle/>
        <a:p>
          <a:endParaRPr lang="en-US"/>
        </a:p>
      </dgm:t>
    </dgm:pt>
    <dgm:pt modelId="{2B466CCA-B8EE-409E-94DE-486F31D22E5B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600" dirty="0"/>
            <a:t>Replicate a market </a:t>
          </a:r>
          <a:r>
            <a:rPr lang="en-US" sz="1600" dirty="0" smtClean="0"/>
            <a:t>index.</a:t>
          </a:r>
          <a:endParaRPr lang="en-US" sz="1600" dirty="0"/>
        </a:p>
      </dgm:t>
    </dgm:pt>
    <dgm:pt modelId="{0017ABF7-71EB-449F-A879-4EB311AED6BF}" type="parTrans" cxnId="{C3B20E22-68DB-46F7-9DEC-8A2CE07EFD14}">
      <dgm:prSet/>
      <dgm:spPr/>
      <dgm:t>
        <a:bodyPr/>
        <a:lstStyle/>
        <a:p>
          <a:endParaRPr lang="en-US"/>
        </a:p>
      </dgm:t>
    </dgm:pt>
    <dgm:pt modelId="{F9F24E30-8FDE-45F5-BEC2-70B0BFD00DC1}" type="sibTrans" cxnId="{C3B20E22-68DB-46F7-9DEC-8A2CE07EFD14}">
      <dgm:prSet/>
      <dgm:spPr/>
      <dgm:t>
        <a:bodyPr/>
        <a:lstStyle/>
        <a:p>
          <a:endParaRPr lang="en-US"/>
        </a:p>
      </dgm:t>
    </dgm:pt>
    <dgm:pt modelId="{A9CED7A9-7A7B-46B4-A071-B5E5F95C51C5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endParaRPr lang="en-US" sz="1600" dirty="0"/>
        </a:p>
      </dgm:t>
    </dgm:pt>
    <dgm:pt modelId="{45C752A0-F5BD-4089-A1A0-6657D350D3FD}" type="parTrans" cxnId="{3B7D8928-86BB-48AB-8705-C1D42EFDE870}">
      <dgm:prSet/>
      <dgm:spPr/>
      <dgm:t>
        <a:bodyPr/>
        <a:lstStyle/>
        <a:p>
          <a:endParaRPr lang="en-US"/>
        </a:p>
      </dgm:t>
    </dgm:pt>
    <dgm:pt modelId="{52C2BE6D-9761-488F-AA36-E7F71E97C0E5}" type="sibTrans" cxnId="{3B7D8928-86BB-48AB-8705-C1D42EFDE870}">
      <dgm:prSet/>
      <dgm:spPr/>
      <dgm:t>
        <a:bodyPr/>
        <a:lstStyle/>
        <a:p>
          <a:endParaRPr lang="en-US"/>
        </a:p>
      </dgm:t>
    </dgm:pt>
    <dgm:pt modelId="{C0B2F298-2333-47F4-AA2F-5CADE3CC0FC0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600" dirty="0" smtClean="0"/>
            <a:t>Invest in same securities and in same proportion as that of index.</a:t>
          </a:r>
          <a:endParaRPr lang="en-US" sz="1600" dirty="0"/>
        </a:p>
      </dgm:t>
    </dgm:pt>
    <dgm:pt modelId="{3377CA7F-B645-4F24-9A8D-75A68925F0AD}" type="parTrans" cxnId="{31E4E64C-8DC0-4DB6-ADA6-2257A8474744}">
      <dgm:prSet/>
      <dgm:spPr/>
      <dgm:t>
        <a:bodyPr/>
        <a:lstStyle/>
        <a:p>
          <a:endParaRPr lang="en-US"/>
        </a:p>
      </dgm:t>
    </dgm:pt>
    <dgm:pt modelId="{B415C60F-40CC-45CE-8D48-CBB5E9F48AF7}" type="sibTrans" cxnId="{31E4E64C-8DC0-4DB6-ADA6-2257A8474744}">
      <dgm:prSet/>
      <dgm:spPr/>
      <dgm:t>
        <a:bodyPr/>
        <a:lstStyle/>
        <a:p>
          <a:endParaRPr lang="en-US"/>
        </a:p>
      </dgm:t>
    </dgm:pt>
    <dgm:pt modelId="{466AEB83-F6C9-4935-966C-08317B7FBFC9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600" dirty="0" smtClean="0"/>
            <a:t>No active selection of any stock / sector.</a:t>
          </a:r>
          <a:endParaRPr lang="en-US" sz="1600" dirty="0"/>
        </a:p>
      </dgm:t>
    </dgm:pt>
    <dgm:pt modelId="{A684E10A-5C06-451E-BEAB-DBA2E208B666}" type="parTrans" cxnId="{ACED1F95-AB54-4078-965A-1BBB43CA3C8A}">
      <dgm:prSet/>
      <dgm:spPr/>
      <dgm:t>
        <a:bodyPr/>
        <a:lstStyle/>
        <a:p>
          <a:endParaRPr lang="en-US"/>
        </a:p>
      </dgm:t>
    </dgm:pt>
    <dgm:pt modelId="{3C868EDA-8BB8-4C1C-9E17-CEAB0B523205}" type="sibTrans" cxnId="{ACED1F95-AB54-4078-965A-1BBB43CA3C8A}">
      <dgm:prSet/>
      <dgm:spPr/>
      <dgm:t>
        <a:bodyPr/>
        <a:lstStyle/>
        <a:p>
          <a:endParaRPr lang="en-US"/>
        </a:p>
      </dgm:t>
    </dgm:pt>
    <dgm:pt modelId="{44682886-00BD-4F44-BACE-0B0EFD25082F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600" dirty="0" smtClean="0"/>
            <a:t>Expenses are lower.</a:t>
          </a:r>
          <a:endParaRPr lang="en-US" sz="1600" dirty="0"/>
        </a:p>
      </dgm:t>
    </dgm:pt>
    <dgm:pt modelId="{39D06175-2F22-4221-92D0-55E37A6D2E57}" type="parTrans" cxnId="{4E14A8EF-4656-4DC1-A983-7B1782F3E3C9}">
      <dgm:prSet/>
      <dgm:spPr/>
      <dgm:t>
        <a:bodyPr/>
        <a:lstStyle/>
        <a:p>
          <a:endParaRPr lang="en-US"/>
        </a:p>
      </dgm:t>
    </dgm:pt>
    <dgm:pt modelId="{024681C4-F12B-4C0C-9956-49771E320301}" type="sibTrans" cxnId="{4E14A8EF-4656-4DC1-A983-7B1782F3E3C9}">
      <dgm:prSet/>
      <dgm:spPr/>
      <dgm:t>
        <a:bodyPr/>
        <a:lstStyle/>
        <a:p>
          <a:endParaRPr lang="en-US"/>
        </a:p>
      </dgm:t>
    </dgm:pt>
    <dgm:pt modelId="{E7BE30A7-079E-462E-A416-209D47FEC875}">
      <dgm:prSet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600" dirty="0" smtClean="0"/>
            <a:t>Portfolio is modified every time index composition changes.</a:t>
          </a:r>
          <a:endParaRPr lang="en-US" sz="1600" dirty="0"/>
        </a:p>
      </dgm:t>
    </dgm:pt>
    <dgm:pt modelId="{A6A315DE-8C42-4BD3-9311-1511E37B571E}" type="parTrans" cxnId="{34C2AB9F-7F33-4A1F-A193-B804A991B92A}">
      <dgm:prSet/>
      <dgm:spPr/>
      <dgm:t>
        <a:bodyPr/>
        <a:lstStyle/>
        <a:p>
          <a:endParaRPr lang="en-US"/>
        </a:p>
      </dgm:t>
    </dgm:pt>
    <dgm:pt modelId="{F6A4DF57-E11D-482B-8E9B-2D9F13217918}" type="sibTrans" cxnId="{34C2AB9F-7F33-4A1F-A193-B804A991B92A}">
      <dgm:prSet/>
      <dgm:spPr/>
      <dgm:t>
        <a:bodyPr/>
        <a:lstStyle/>
        <a:p>
          <a:endParaRPr lang="en-US"/>
        </a:p>
      </dgm:t>
    </dgm:pt>
    <dgm:pt modelId="{D0E9335D-50EF-4AB6-93B5-52D2A3D33F65}">
      <dgm:prSet phldrT="[Text]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Invests in securities and sectors that may offer a better return than the index.</a:t>
          </a:r>
          <a:endParaRPr lang="en-US" dirty="0"/>
        </a:p>
      </dgm:t>
    </dgm:pt>
    <dgm:pt modelId="{42E29FE5-FC3C-4F38-A1B4-72EC3238892F}" type="parTrans" cxnId="{14800F52-AAC5-4231-8D39-CD7EE4CDDFEA}">
      <dgm:prSet/>
      <dgm:spPr/>
      <dgm:t>
        <a:bodyPr/>
        <a:lstStyle/>
        <a:p>
          <a:endParaRPr lang="en-US"/>
        </a:p>
      </dgm:t>
    </dgm:pt>
    <dgm:pt modelId="{F07AEA9A-1FD6-473C-9730-999B19F2AF11}" type="sibTrans" cxnId="{14800F52-AAC5-4231-8D39-CD7EE4CDDFEA}">
      <dgm:prSet/>
      <dgm:spPr/>
      <dgm:t>
        <a:bodyPr/>
        <a:lstStyle/>
        <a:p>
          <a:endParaRPr lang="en-US"/>
        </a:p>
      </dgm:t>
    </dgm:pt>
    <dgm:pt modelId="{84F6DE88-831F-4C70-A129-B2A957E8A10D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Actively manage the allocation to market securities and cash.</a:t>
          </a:r>
          <a:endParaRPr lang="en-US" dirty="0"/>
        </a:p>
      </dgm:t>
    </dgm:pt>
    <dgm:pt modelId="{484BE2B0-62CD-42C2-9E8F-05F1522933D4}" type="parTrans" cxnId="{AC099AC9-B967-4082-833F-963430600864}">
      <dgm:prSet/>
      <dgm:spPr/>
      <dgm:t>
        <a:bodyPr/>
        <a:lstStyle/>
        <a:p>
          <a:endParaRPr lang="en-US"/>
        </a:p>
      </dgm:t>
    </dgm:pt>
    <dgm:pt modelId="{88C0B3D0-967A-416A-87E0-61C34CCFBF2B}" type="sibTrans" cxnId="{AC099AC9-B967-4082-833F-963430600864}">
      <dgm:prSet/>
      <dgm:spPr/>
      <dgm:t>
        <a:bodyPr/>
        <a:lstStyle/>
        <a:p>
          <a:endParaRPr lang="en-US"/>
        </a:p>
      </dgm:t>
    </dgm:pt>
    <dgm:pt modelId="{8DE097A1-5437-4238-A0EF-C6030E93845F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May perform better or worse than the market index.</a:t>
          </a:r>
          <a:endParaRPr lang="en-US" dirty="0"/>
        </a:p>
      </dgm:t>
    </dgm:pt>
    <dgm:pt modelId="{9F0C889C-209A-4EAF-BCE3-A7FDC38A7204}" type="parTrans" cxnId="{B8CAD6D2-9440-482E-A61F-3081FABE74D9}">
      <dgm:prSet/>
      <dgm:spPr/>
      <dgm:t>
        <a:bodyPr/>
        <a:lstStyle/>
        <a:p>
          <a:endParaRPr lang="en-US"/>
        </a:p>
      </dgm:t>
    </dgm:pt>
    <dgm:pt modelId="{224A8ACA-C835-40A7-AF4F-B0A48B29CAE7}" type="sibTrans" cxnId="{B8CAD6D2-9440-482E-A61F-3081FABE74D9}">
      <dgm:prSet/>
      <dgm:spPr/>
      <dgm:t>
        <a:bodyPr/>
        <a:lstStyle/>
        <a:p>
          <a:endParaRPr lang="en-US"/>
        </a:p>
      </dgm:t>
    </dgm:pt>
    <dgm:pt modelId="{6E37656D-45A4-4810-B978-6905AA13FAEB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Incur a higher cost than passive funds.</a:t>
          </a:r>
          <a:endParaRPr lang="en-US" dirty="0"/>
        </a:p>
      </dgm:t>
    </dgm:pt>
    <dgm:pt modelId="{82297E40-64F8-43A5-B4E6-5E7A362144BA}" type="parTrans" cxnId="{324641D7-40CC-4126-8321-6D129B9CCC1F}">
      <dgm:prSet/>
      <dgm:spPr/>
      <dgm:t>
        <a:bodyPr/>
        <a:lstStyle/>
        <a:p>
          <a:endParaRPr lang="en-US"/>
        </a:p>
      </dgm:t>
    </dgm:pt>
    <dgm:pt modelId="{8F2E9C6E-C412-42B8-A8CF-EEFB4D35965C}" type="sibTrans" cxnId="{324641D7-40CC-4126-8321-6D129B9CCC1F}">
      <dgm:prSet/>
      <dgm:spPr/>
      <dgm:t>
        <a:bodyPr/>
        <a:lstStyle/>
        <a:p>
          <a:endParaRPr lang="en-US"/>
        </a:p>
      </dgm:t>
    </dgm:pt>
    <dgm:pt modelId="{FBE01F35-4B6A-4374-8A2F-0AC5C9CB4F31}" type="pres">
      <dgm:prSet presAssocID="{6F50AE29-FD7A-458C-AA7B-31F953680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EA4DE0-13F2-4D70-B42A-5AFA66E4E030}" type="pres">
      <dgm:prSet presAssocID="{E01FCC63-62ED-4C02-8512-E74218948AD8}" presName="linNode" presStyleCnt="0"/>
      <dgm:spPr/>
    </dgm:pt>
    <dgm:pt modelId="{65FC48D5-33C1-473D-A985-53682F39D449}" type="pres">
      <dgm:prSet presAssocID="{E01FCC63-62ED-4C02-8512-E74218948AD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F2DC2-4E10-45C6-863B-C681845C4FD4}" type="pres">
      <dgm:prSet presAssocID="{E01FCC63-62ED-4C02-8512-E74218948AD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CD8ED-959A-4F5A-B58B-DE1D85495294}" type="pres">
      <dgm:prSet presAssocID="{93D336D0-3812-468C-8358-893FDB483D4C}" presName="sp" presStyleCnt="0"/>
      <dgm:spPr/>
    </dgm:pt>
    <dgm:pt modelId="{C36A322D-7EA9-4A0B-A208-17711E12CDC8}" type="pres">
      <dgm:prSet presAssocID="{E2D01571-8930-4019-8161-FE4AC08B9196}" presName="linNode" presStyleCnt="0"/>
      <dgm:spPr/>
    </dgm:pt>
    <dgm:pt modelId="{B5ED81C0-8AF7-46E7-801B-9BDA682A0C43}" type="pres">
      <dgm:prSet presAssocID="{E2D01571-8930-4019-8161-FE4AC08B9196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09307-5EA5-4D43-872C-5C4ECCCF4BD4}" type="pres">
      <dgm:prSet presAssocID="{E2D01571-8930-4019-8161-FE4AC08B9196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E3D5CE-2600-42D0-9F94-A6BC46AFAA92}" type="presOf" srcId="{E2D01571-8930-4019-8161-FE4AC08B9196}" destId="{B5ED81C0-8AF7-46E7-801B-9BDA682A0C43}" srcOrd="0" destOrd="0" presId="urn:microsoft.com/office/officeart/2005/8/layout/vList5"/>
    <dgm:cxn modelId="{3FCCFA3C-D3AB-405E-9D11-42C51E7152C3}" type="presOf" srcId="{84F6DE88-831F-4C70-A129-B2A957E8A10D}" destId="{72809307-5EA5-4D43-872C-5C4ECCCF4BD4}" srcOrd="0" destOrd="1" presId="urn:microsoft.com/office/officeart/2005/8/layout/vList5"/>
    <dgm:cxn modelId="{91932CE8-0DBE-42A0-B063-3D997FABE8A4}" type="presOf" srcId="{C4F76764-22B6-400D-9B36-0FD12B0409B8}" destId="{E54F2DC2-4E10-45C6-863B-C681845C4FD4}" srcOrd="0" destOrd="0" presId="urn:microsoft.com/office/officeart/2005/8/layout/vList5"/>
    <dgm:cxn modelId="{5D384D76-1AEA-46E7-97D4-3F9F2666786F}" type="presOf" srcId="{466AEB83-F6C9-4935-966C-08317B7FBFC9}" destId="{E54F2DC2-4E10-45C6-863B-C681845C4FD4}" srcOrd="0" destOrd="3" presId="urn:microsoft.com/office/officeart/2005/8/layout/vList5"/>
    <dgm:cxn modelId="{ACED1F95-AB54-4078-965A-1BBB43CA3C8A}" srcId="{E01FCC63-62ED-4C02-8512-E74218948AD8}" destId="{466AEB83-F6C9-4935-966C-08317B7FBFC9}" srcOrd="3" destOrd="0" parTransId="{A684E10A-5C06-451E-BEAB-DBA2E208B666}" sibTransId="{3C868EDA-8BB8-4C1C-9E17-CEAB0B523205}"/>
    <dgm:cxn modelId="{4E14A8EF-4656-4DC1-A983-7B1782F3E3C9}" srcId="{E01FCC63-62ED-4C02-8512-E74218948AD8}" destId="{44682886-00BD-4F44-BACE-0B0EFD25082F}" srcOrd="4" destOrd="0" parTransId="{39D06175-2F22-4221-92D0-55E37A6D2E57}" sibTransId="{024681C4-F12B-4C0C-9956-49771E320301}"/>
    <dgm:cxn modelId="{34C2AB9F-7F33-4A1F-A193-B804A991B92A}" srcId="{E01FCC63-62ED-4C02-8512-E74218948AD8}" destId="{E7BE30A7-079E-462E-A416-209D47FEC875}" srcOrd="5" destOrd="0" parTransId="{A6A315DE-8C42-4BD3-9311-1511E37B571E}" sibTransId="{F6A4DF57-E11D-482B-8E9B-2D9F13217918}"/>
    <dgm:cxn modelId="{FDA67BC2-47D6-4183-A0A1-DE8740183A6A}" type="presOf" srcId="{8DE097A1-5437-4238-A0EF-C6030E93845F}" destId="{72809307-5EA5-4D43-872C-5C4ECCCF4BD4}" srcOrd="0" destOrd="2" presId="urn:microsoft.com/office/officeart/2005/8/layout/vList5"/>
    <dgm:cxn modelId="{31E4E64C-8DC0-4DB6-ADA6-2257A8474744}" srcId="{E01FCC63-62ED-4C02-8512-E74218948AD8}" destId="{C0B2F298-2333-47F4-AA2F-5CADE3CC0FC0}" srcOrd="2" destOrd="0" parTransId="{3377CA7F-B645-4F24-9A8D-75A68925F0AD}" sibTransId="{B415C60F-40CC-45CE-8D48-CBB5E9F48AF7}"/>
    <dgm:cxn modelId="{324641D7-40CC-4126-8321-6D129B9CCC1F}" srcId="{E2D01571-8930-4019-8161-FE4AC08B9196}" destId="{6E37656D-45A4-4810-B978-6905AA13FAEB}" srcOrd="3" destOrd="0" parTransId="{82297E40-64F8-43A5-B4E6-5E7A362144BA}" sibTransId="{8F2E9C6E-C412-42B8-A8CF-EEFB4D35965C}"/>
    <dgm:cxn modelId="{A4A1643B-29F4-4F86-8122-F58C665DBEC6}" srcId="{E2D01571-8930-4019-8161-FE4AC08B9196}" destId="{487639D8-6C0A-4455-8747-A8F97452553D}" srcOrd="4" destOrd="0" parTransId="{CDD723C2-98D7-4D1A-8A37-CD5E9B31A71C}" sibTransId="{E31C1F09-2A01-4C0A-A498-36EADA8B7F25}"/>
    <dgm:cxn modelId="{3B7D8928-86BB-48AB-8705-C1D42EFDE870}" srcId="{E01FCC63-62ED-4C02-8512-E74218948AD8}" destId="{A9CED7A9-7A7B-46B4-A071-B5E5F95C51C5}" srcOrd="6" destOrd="0" parTransId="{45C752A0-F5BD-4089-A1A0-6657D350D3FD}" sibTransId="{52C2BE6D-9761-488F-AA36-E7F71E97C0E5}"/>
    <dgm:cxn modelId="{AC099AC9-B967-4082-833F-963430600864}" srcId="{E2D01571-8930-4019-8161-FE4AC08B9196}" destId="{84F6DE88-831F-4C70-A129-B2A957E8A10D}" srcOrd="1" destOrd="0" parTransId="{484BE2B0-62CD-42C2-9E8F-05F1522933D4}" sibTransId="{88C0B3D0-967A-416A-87E0-61C34CCFBF2B}"/>
    <dgm:cxn modelId="{14800F52-AAC5-4231-8D39-CD7EE4CDDFEA}" srcId="{E2D01571-8930-4019-8161-FE4AC08B9196}" destId="{D0E9335D-50EF-4AB6-93B5-52D2A3D33F65}" srcOrd="0" destOrd="0" parTransId="{42E29FE5-FC3C-4F38-A1B4-72EC3238892F}" sibTransId="{F07AEA9A-1FD6-473C-9730-999B19F2AF11}"/>
    <dgm:cxn modelId="{C3B20E22-68DB-46F7-9DEC-8A2CE07EFD14}" srcId="{E01FCC63-62ED-4C02-8512-E74218948AD8}" destId="{2B466CCA-B8EE-409E-94DE-486F31D22E5B}" srcOrd="1" destOrd="0" parTransId="{0017ABF7-71EB-449F-A879-4EB311AED6BF}" sibTransId="{F9F24E30-8FDE-45F5-BEC2-70B0BFD00DC1}"/>
    <dgm:cxn modelId="{CFED0A65-A03A-4CF3-B1BB-59CE1E7E30B0}" type="presOf" srcId="{E7BE30A7-079E-462E-A416-209D47FEC875}" destId="{E54F2DC2-4E10-45C6-863B-C681845C4FD4}" srcOrd="0" destOrd="5" presId="urn:microsoft.com/office/officeart/2005/8/layout/vList5"/>
    <dgm:cxn modelId="{F796B6A9-B00E-418B-9092-3975AAF142E2}" srcId="{6F50AE29-FD7A-458C-AA7B-31F95368084C}" destId="{E2D01571-8930-4019-8161-FE4AC08B9196}" srcOrd="1" destOrd="0" parTransId="{178DB78C-9354-48F6-B409-03EAFD52DD8D}" sibTransId="{554AC7EA-E745-481F-BCEF-7BFDEEDEB311}"/>
    <dgm:cxn modelId="{B8CAD6D2-9440-482E-A61F-3081FABE74D9}" srcId="{E2D01571-8930-4019-8161-FE4AC08B9196}" destId="{8DE097A1-5437-4238-A0EF-C6030E93845F}" srcOrd="2" destOrd="0" parTransId="{9F0C889C-209A-4EAF-BCE3-A7FDC38A7204}" sibTransId="{224A8ACA-C835-40A7-AF4F-B0A48B29CAE7}"/>
    <dgm:cxn modelId="{ADD9E1AD-05DD-41B7-A1C6-8F45AEA30E9F}" type="presOf" srcId="{D0E9335D-50EF-4AB6-93B5-52D2A3D33F65}" destId="{72809307-5EA5-4D43-872C-5C4ECCCF4BD4}" srcOrd="0" destOrd="0" presId="urn:microsoft.com/office/officeart/2005/8/layout/vList5"/>
    <dgm:cxn modelId="{382A450E-3DF8-45AE-9FF1-0AE6E35C3DD3}" srcId="{6F50AE29-FD7A-458C-AA7B-31F95368084C}" destId="{E01FCC63-62ED-4C02-8512-E74218948AD8}" srcOrd="0" destOrd="0" parTransId="{7BDE96AD-D3F6-4A65-BB53-61D94687B721}" sibTransId="{93D336D0-3812-468C-8358-893FDB483D4C}"/>
    <dgm:cxn modelId="{174B226B-2C1F-49EF-8509-7A4EE1C7D604}" type="presOf" srcId="{44682886-00BD-4F44-BACE-0B0EFD25082F}" destId="{E54F2DC2-4E10-45C6-863B-C681845C4FD4}" srcOrd="0" destOrd="4" presId="urn:microsoft.com/office/officeart/2005/8/layout/vList5"/>
    <dgm:cxn modelId="{0CA36EFA-31AA-47F1-9388-D370B31AB5AF}" type="presOf" srcId="{2B466CCA-B8EE-409E-94DE-486F31D22E5B}" destId="{E54F2DC2-4E10-45C6-863B-C681845C4FD4}" srcOrd="0" destOrd="1" presId="urn:microsoft.com/office/officeart/2005/8/layout/vList5"/>
    <dgm:cxn modelId="{B1FCAC07-1745-4256-BF95-EB11EE73A04A}" type="presOf" srcId="{6F50AE29-FD7A-458C-AA7B-31F95368084C}" destId="{FBE01F35-4B6A-4374-8A2F-0AC5C9CB4F31}" srcOrd="0" destOrd="0" presId="urn:microsoft.com/office/officeart/2005/8/layout/vList5"/>
    <dgm:cxn modelId="{2DAC4916-42F8-4A7D-954F-F9D145B96BD7}" type="presOf" srcId="{A9CED7A9-7A7B-46B4-A071-B5E5F95C51C5}" destId="{E54F2DC2-4E10-45C6-863B-C681845C4FD4}" srcOrd="0" destOrd="6" presId="urn:microsoft.com/office/officeart/2005/8/layout/vList5"/>
    <dgm:cxn modelId="{F64A790C-865A-4991-A0E8-F6768151A248}" type="presOf" srcId="{C0B2F298-2333-47F4-AA2F-5CADE3CC0FC0}" destId="{E54F2DC2-4E10-45C6-863B-C681845C4FD4}" srcOrd="0" destOrd="2" presId="urn:microsoft.com/office/officeart/2005/8/layout/vList5"/>
    <dgm:cxn modelId="{91ED0806-70AF-448D-BC01-B8400586E744}" type="presOf" srcId="{E01FCC63-62ED-4C02-8512-E74218948AD8}" destId="{65FC48D5-33C1-473D-A985-53682F39D449}" srcOrd="0" destOrd="0" presId="urn:microsoft.com/office/officeart/2005/8/layout/vList5"/>
    <dgm:cxn modelId="{0BC851AE-0814-42AB-817E-91EA82F6CB1A}" type="presOf" srcId="{6E37656D-45A4-4810-B978-6905AA13FAEB}" destId="{72809307-5EA5-4D43-872C-5C4ECCCF4BD4}" srcOrd="0" destOrd="3" presId="urn:microsoft.com/office/officeart/2005/8/layout/vList5"/>
    <dgm:cxn modelId="{5300E906-C0AC-46CA-99E2-DDD6415497ED}" srcId="{E01FCC63-62ED-4C02-8512-E74218948AD8}" destId="{C4F76764-22B6-400D-9B36-0FD12B0409B8}" srcOrd="0" destOrd="0" parTransId="{C177933A-7111-4457-99E1-8421DF7D5AA1}" sibTransId="{E488F17D-25E5-4875-931F-620FB84E4078}"/>
    <dgm:cxn modelId="{54BA52AE-55E7-43AF-90DC-236B64B2CA27}" type="presOf" srcId="{487639D8-6C0A-4455-8747-A8F97452553D}" destId="{72809307-5EA5-4D43-872C-5C4ECCCF4BD4}" srcOrd="0" destOrd="4" presId="urn:microsoft.com/office/officeart/2005/8/layout/vList5"/>
    <dgm:cxn modelId="{5FA10381-2B8B-41A3-B9B9-1FC12D092F29}" type="presParOf" srcId="{FBE01F35-4B6A-4374-8A2F-0AC5C9CB4F31}" destId="{89EA4DE0-13F2-4D70-B42A-5AFA66E4E030}" srcOrd="0" destOrd="0" presId="urn:microsoft.com/office/officeart/2005/8/layout/vList5"/>
    <dgm:cxn modelId="{27FF408F-1EA5-4A70-89FB-7824A92C39C2}" type="presParOf" srcId="{89EA4DE0-13F2-4D70-B42A-5AFA66E4E030}" destId="{65FC48D5-33C1-473D-A985-53682F39D449}" srcOrd="0" destOrd="0" presId="urn:microsoft.com/office/officeart/2005/8/layout/vList5"/>
    <dgm:cxn modelId="{644CD8AD-26DE-441C-A7FC-DAE011525EAB}" type="presParOf" srcId="{89EA4DE0-13F2-4D70-B42A-5AFA66E4E030}" destId="{E54F2DC2-4E10-45C6-863B-C681845C4FD4}" srcOrd="1" destOrd="0" presId="urn:microsoft.com/office/officeart/2005/8/layout/vList5"/>
    <dgm:cxn modelId="{6F0C78D3-7E00-4517-89C2-9B0A5CE9F4D7}" type="presParOf" srcId="{FBE01F35-4B6A-4374-8A2F-0AC5C9CB4F31}" destId="{1D4CD8ED-959A-4F5A-B58B-DE1D85495294}" srcOrd="1" destOrd="0" presId="urn:microsoft.com/office/officeart/2005/8/layout/vList5"/>
    <dgm:cxn modelId="{A43A40C9-B238-4083-8DE3-86BA8ADCE6E7}" type="presParOf" srcId="{FBE01F35-4B6A-4374-8A2F-0AC5C9CB4F31}" destId="{C36A322D-7EA9-4A0B-A208-17711E12CDC8}" srcOrd="2" destOrd="0" presId="urn:microsoft.com/office/officeart/2005/8/layout/vList5"/>
    <dgm:cxn modelId="{C2A79C25-30FF-449A-973A-89E2EDA1059A}" type="presParOf" srcId="{C36A322D-7EA9-4A0B-A208-17711E12CDC8}" destId="{B5ED81C0-8AF7-46E7-801B-9BDA682A0C43}" srcOrd="0" destOrd="0" presId="urn:microsoft.com/office/officeart/2005/8/layout/vList5"/>
    <dgm:cxn modelId="{68CE2D2D-A153-4973-9459-EC0043FD59F0}" type="presParOf" srcId="{C36A322D-7EA9-4A0B-A208-17711E12CDC8}" destId="{72809307-5EA5-4D43-872C-5C4ECCCF4B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56DB3A-8A7B-4E41-BE8A-50CFE087906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E99A36-D071-4EEF-9B9B-08CCB41496D0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Via Physical Mutual Fund Application Form</a:t>
          </a:r>
          <a:endParaRPr lang="en-US" sz="2000" dirty="0"/>
        </a:p>
      </dgm:t>
    </dgm:pt>
    <dgm:pt modelId="{F88F98C5-C28B-477A-80EA-4CE7BD55B990}" type="parTrans" cxnId="{83F037B6-B769-4B38-B1B9-D15EEAFD0E92}">
      <dgm:prSet/>
      <dgm:spPr/>
      <dgm:t>
        <a:bodyPr/>
        <a:lstStyle/>
        <a:p>
          <a:endParaRPr lang="en-US" sz="2000"/>
        </a:p>
      </dgm:t>
    </dgm:pt>
    <dgm:pt modelId="{94F0A599-1B0B-4218-8401-0E14376272F0}" type="sibTrans" cxnId="{83F037B6-B769-4B38-B1B9-D15EEAFD0E92}">
      <dgm:prSet/>
      <dgm:spPr/>
      <dgm:t>
        <a:bodyPr/>
        <a:lstStyle/>
        <a:p>
          <a:endParaRPr lang="en-US" sz="2000"/>
        </a:p>
      </dgm:t>
    </dgm:pt>
    <dgm:pt modelId="{61F46F7C-410B-44C3-99E6-90A269E1AD04}">
      <dgm:prSet phldrT="[Text]" custT="1"/>
      <dgm:spPr>
        <a:solidFill>
          <a:schemeClr val="accent1">
            <a:lumMod val="5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000" dirty="0" smtClean="0"/>
            <a:t>Via Online Mode (Website of Mutual Fund)</a:t>
          </a:r>
          <a:endParaRPr lang="en-US" sz="2000" dirty="0"/>
        </a:p>
      </dgm:t>
    </dgm:pt>
    <dgm:pt modelId="{46DAB4E7-2BD5-41F6-B4A3-F320C606B1B9}" type="parTrans" cxnId="{99BBC9E5-F1E5-4149-BC4D-E80FAEE4E8C7}">
      <dgm:prSet/>
      <dgm:spPr/>
      <dgm:t>
        <a:bodyPr/>
        <a:lstStyle/>
        <a:p>
          <a:endParaRPr lang="en-US" sz="2000"/>
        </a:p>
      </dgm:t>
    </dgm:pt>
    <dgm:pt modelId="{EF6602E5-7DE3-4944-B591-4A062B705BF5}" type="sibTrans" cxnId="{99BBC9E5-F1E5-4149-BC4D-E80FAEE4E8C7}">
      <dgm:prSet/>
      <dgm:spPr/>
      <dgm:t>
        <a:bodyPr/>
        <a:lstStyle/>
        <a:p>
          <a:endParaRPr lang="en-US" sz="2000"/>
        </a:p>
      </dgm:t>
    </dgm:pt>
    <dgm:pt modelId="{6B97A268-6F3C-4FB6-80A3-9648048EB91F}">
      <dgm:prSet phldrT="[Text]" custT="1"/>
      <dgm:spPr>
        <a:solidFill>
          <a:schemeClr val="accent1">
            <a:lumMod val="50000"/>
          </a:schemeClr>
        </a:solidFill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000" dirty="0" smtClean="0"/>
            <a:t>Via Mobile App of Mutual Fund</a:t>
          </a:r>
          <a:endParaRPr lang="en-US" sz="2000" dirty="0"/>
        </a:p>
      </dgm:t>
    </dgm:pt>
    <dgm:pt modelId="{C89FD8A5-95E6-430B-B3C5-03A18BC736DD}" type="parTrans" cxnId="{CF27F72C-96D0-4A8A-A3D0-8981DF0DC4C4}">
      <dgm:prSet/>
      <dgm:spPr/>
      <dgm:t>
        <a:bodyPr/>
        <a:lstStyle/>
        <a:p>
          <a:endParaRPr lang="en-US" sz="2000"/>
        </a:p>
      </dgm:t>
    </dgm:pt>
    <dgm:pt modelId="{9BA3B454-628D-43B7-84B5-FB19C43BB0C7}" type="sibTrans" cxnId="{CF27F72C-96D0-4A8A-A3D0-8981DF0DC4C4}">
      <dgm:prSet/>
      <dgm:spPr/>
      <dgm:t>
        <a:bodyPr/>
        <a:lstStyle/>
        <a:p>
          <a:endParaRPr lang="en-US" sz="2000"/>
        </a:p>
      </dgm:t>
    </dgm:pt>
    <dgm:pt modelId="{8A45879C-BE0C-46D6-9FD6-7392FBECAFBD}">
      <dgm:prSet phldrT="[Text]" custT="1"/>
      <dgm:spPr>
        <a:solidFill>
          <a:schemeClr val="accent6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Via AMFI Registered Mutual Fund Distributor (using physical form/ online/ mobile app)</a:t>
          </a:r>
          <a:endParaRPr lang="en-US" sz="2000" dirty="0"/>
        </a:p>
      </dgm:t>
    </dgm:pt>
    <dgm:pt modelId="{6406F7C7-4070-4B25-A859-17ABD088D6DB}" type="parTrans" cxnId="{18225318-34FF-4A2F-A826-B8B78871E84E}">
      <dgm:prSet/>
      <dgm:spPr/>
      <dgm:t>
        <a:bodyPr/>
        <a:lstStyle/>
        <a:p>
          <a:endParaRPr lang="en-US" sz="2000"/>
        </a:p>
      </dgm:t>
    </dgm:pt>
    <dgm:pt modelId="{8E0EB2D6-D170-45AA-9A6B-B738419BB09D}" type="sibTrans" cxnId="{18225318-34FF-4A2F-A826-B8B78871E84E}">
      <dgm:prSet/>
      <dgm:spPr/>
      <dgm:t>
        <a:bodyPr/>
        <a:lstStyle/>
        <a:p>
          <a:endParaRPr lang="en-US" sz="2000"/>
        </a:p>
      </dgm:t>
    </dgm:pt>
    <dgm:pt modelId="{1E49DC58-8CCB-464C-88C9-4905DABA1A73}" type="pres">
      <dgm:prSet presAssocID="{8156DB3A-8A7B-4E41-BE8A-50CFE08790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A1EA97-A16F-4571-B0A1-D6343F4BE44E}" type="pres">
      <dgm:prSet presAssocID="{B5E99A36-D071-4EEF-9B9B-08CCB41496D0}" presName="node" presStyleLbl="node1" presStyleIdx="0" presStyleCnt="4" custLinFactNeighborX="-388" custLinFactNeighborY="194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21306F7A-3AE3-49B4-8474-BAC98C41B514}" type="pres">
      <dgm:prSet presAssocID="{94F0A599-1B0B-4218-8401-0E14376272F0}" presName="sibTrans" presStyleCnt="0"/>
      <dgm:spPr/>
    </dgm:pt>
    <dgm:pt modelId="{8DCC1CF0-77E8-48FB-82C3-A6D7F481214C}" type="pres">
      <dgm:prSet presAssocID="{61F46F7C-410B-44C3-99E6-90A269E1AD04}" presName="node" presStyleLbl="node1" presStyleIdx="1" presStyleCnt="4" custLinFactNeighborX="-388" custLinFactNeighborY="194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0677020-EDAE-4DB5-BCD8-09730BFEF311}" type="pres">
      <dgm:prSet presAssocID="{EF6602E5-7DE3-4944-B591-4A062B705BF5}" presName="sibTrans" presStyleCnt="0"/>
      <dgm:spPr/>
    </dgm:pt>
    <dgm:pt modelId="{D5DE2511-6995-408C-AABD-DFDF6BC05821}" type="pres">
      <dgm:prSet presAssocID="{6B97A268-6F3C-4FB6-80A3-9648048EB91F}" presName="node" presStyleLbl="node1" presStyleIdx="2" presStyleCnt="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A95E467-C280-46D5-9151-DE7600EBBADB}" type="pres">
      <dgm:prSet presAssocID="{9BA3B454-628D-43B7-84B5-FB19C43BB0C7}" presName="sibTrans" presStyleCnt="0"/>
      <dgm:spPr/>
    </dgm:pt>
    <dgm:pt modelId="{A11AA6BD-B0B6-478A-B77E-C61C7EF66212}" type="pres">
      <dgm:prSet presAssocID="{8A45879C-BE0C-46D6-9FD6-7392FBECAFBD}" presName="node" presStyleLbl="node1" presStyleIdx="3" presStyleCnt="4" custLinFactNeighborX="-388" custLinFactNeighborY="194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83F037B6-B769-4B38-B1B9-D15EEAFD0E92}" srcId="{8156DB3A-8A7B-4E41-BE8A-50CFE0879060}" destId="{B5E99A36-D071-4EEF-9B9B-08CCB41496D0}" srcOrd="0" destOrd="0" parTransId="{F88F98C5-C28B-477A-80EA-4CE7BD55B990}" sibTransId="{94F0A599-1B0B-4218-8401-0E14376272F0}"/>
    <dgm:cxn modelId="{AF08D9CB-5911-4240-8108-1BD4C63D0AEA}" type="presOf" srcId="{8A45879C-BE0C-46D6-9FD6-7392FBECAFBD}" destId="{A11AA6BD-B0B6-478A-B77E-C61C7EF66212}" srcOrd="0" destOrd="0" presId="urn:microsoft.com/office/officeart/2005/8/layout/default"/>
    <dgm:cxn modelId="{9C78309F-FBFE-43B4-AADA-6D32F29E2117}" type="presOf" srcId="{8156DB3A-8A7B-4E41-BE8A-50CFE0879060}" destId="{1E49DC58-8CCB-464C-88C9-4905DABA1A73}" srcOrd="0" destOrd="0" presId="urn:microsoft.com/office/officeart/2005/8/layout/default"/>
    <dgm:cxn modelId="{CF27F72C-96D0-4A8A-A3D0-8981DF0DC4C4}" srcId="{8156DB3A-8A7B-4E41-BE8A-50CFE0879060}" destId="{6B97A268-6F3C-4FB6-80A3-9648048EB91F}" srcOrd="2" destOrd="0" parTransId="{C89FD8A5-95E6-430B-B3C5-03A18BC736DD}" sibTransId="{9BA3B454-628D-43B7-84B5-FB19C43BB0C7}"/>
    <dgm:cxn modelId="{18225318-34FF-4A2F-A826-B8B78871E84E}" srcId="{8156DB3A-8A7B-4E41-BE8A-50CFE0879060}" destId="{8A45879C-BE0C-46D6-9FD6-7392FBECAFBD}" srcOrd="3" destOrd="0" parTransId="{6406F7C7-4070-4B25-A859-17ABD088D6DB}" sibTransId="{8E0EB2D6-D170-45AA-9A6B-B738419BB09D}"/>
    <dgm:cxn modelId="{FB0C2EE5-502A-4844-8782-06E1CCF250D0}" type="presOf" srcId="{B5E99A36-D071-4EEF-9B9B-08CCB41496D0}" destId="{7EA1EA97-A16F-4571-B0A1-D6343F4BE44E}" srcOrd="0" destOrd="0" presId="urn:microsoft.com/office/officeart/2005/8/layout/default"/>
    <dgm:cxn modelId="{4EA56538-2A53-4B52-A97A-F9A3B0EC5954}" type="presOf" srcId="{6B97A268-6F3C-4FB6-80A3-9648048EB91F}" destId="{D5DE2511-6995-408C-AABD-DFDF6BC05821}" srcOrd="0" destOrd="0" presId="urn:microsoft.com/office/officeart/2005/8/layout/default"/>
    <dgm:cxn modelId="{DBC7841D-7540-4B80-97C0-021A10041ED4}" type="presOf" srcId="{61F46F7C-410B-44C3-99E6-90A269E1AD04}" destId="{8DCC1CF0-77E8-48FB-82C3-A6D7F481214C}" srcOrd="0" destOrd="0" presId="urn:microsoft.com/office/officeart/2005/8/layout/default"/>
    <dgm:cxn modelId="{99BBC9E5-F1E5-4149-BC4D-E80FAEE4E8C7}" srcId="{8156DB3A-8A7B-4E41-BE8A-50CFE0879060}" destId="{61F46F7C-410B-44C3-99E6-90A269E1AD04}" srcOrd="1" destOrd="0" parTransId="{46DAB4E7-2BD5-41F6-B4A3-F320C606B1B9}" sibTransId="{EF6602E5-7DE3-4944-B591-4A062B705BF5}"/>
    <dgm:cxn modelId="{1EA97E53-9187-4A45-A7AF-3CF0CA7CAC8D}" type="presParOf" srcId="{1E49DC58-8CCB-464C-88C9-4905DABA1A73}" destId="{7EA1EA97-A16F-4571-B0A1-D6343F4BE44E}" srcOrd="0" destOrd="0" presId="urn:microsoft.com/office/officeart/2005/8/layout/default"/>
    <dgm:cxn modelId="{48118F1D-E3FE-4936-9D4E-01B5C1CC9EEE}" type="presParOf" srcId="{1E49DC58-8CCB-464C-88C9-4905DABA1A73}" destId="{21306F7A-3AE3-49B4-8474-BAC98C41B514}" srcOrd="1" destOrd="0" presId="urn:microsoft.com/office/officeart/2005/8/layout/default"/>
    <dgm:cxn modelId="{4496185B-ACB4-4FCB-BE37-C65CCBBF1D2C}" type="presParOf" srcId="{1E49DC58-8CCB-464C-88C9-4905DABA1A73}" destId="{8DCC1CF0-77E8-48FB-82C3-A6D7F481214C}" srcOrd="2" destOrd="0" presId="urn:microsoft.com/office/officeart/2005/8/layout/default"/>
    <dgm:cxn modelId="{0B6BD07A-07F1-4B2F-9581-92C558CB878B}" type="presParOf" srcId="{1E49DC58-8CCB-464C-88C9-4905DABA1A73}" destId="{F0677020-EDAE-4DB5-BCD8-09730BFEF311}" srcOrd="3" destOrd="0" presId="urn:microsoft.com/office/officeart/2005/8/layout/default"/>
    <dgm:cxn modelId="{7AC376A9-22CB-43C8-AB99-4B6DD611AA82}" type="presParOf" srcId="{1E49DC58-8CCB-464C-88C9-4905DABA1A73}" destId="{D5DE2511-6995-408C-AABD-DFDF6BC05821}" srcOrd="4" destOrd="0" presId="urn:microsoft.com/office/officeart/2005/8/layout/default"/>
    <dgm:cxn modelId="{DAC7C2A1-6ED7-4F54-97AD-BD9BFD0B2E27}" type="presParOf" srcId="{1E49DC58-8CCB-464C-88C9-4905DABA1A73}" destId="{9A95E467-C280-46D5-9151-DE7600EBBADB}" srcOrd="5" destOrd="0" presId="urn:microsoft.com/office/officeart/2005/8/layout/default"/>
    <dgm:cxn modelId="{B286A656-BCB6-4791-9152-B80FDE942C2B}" type="presParOf" srcId="{1E49DC58-8CCB-464C-88C9-4905DABA1A73}" destId="{A11AA6BD-B0B6-478A-B77E-C61C7EF6621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F2DD25-1296-448F-B308-2BA758BBF09B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153874F-58F9-40FA-B301-38E2556591B1}">
      <dgm:prSet phldrT="[Text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Indicate whether you are a First Time Investor/ Existing Investor.</a:t>
          </a:r>
          <a:endParaRPr lang="en-US" sz="2000" dirty="0"/>
        </a:p>
      </dgm:t>
    </dgm:pt>
    <dgm:pt modelId="{FC62497A-4647-4D14-A6C8-2C189DD51844}" type="parTrans" cxnId="{3802BC0C-49C1-4095-A5A4-AB301940403D}">
      <dgm:prSet/>
      <dgm:spPr/>
      <dgm:t>
        <a:bodyPr/>
        <a:lstStyle/>
        <a:p>
          <a:endParaRPr lang="en-US" sz="2000"/>
        </a:p>
      </dgm:t>
    </dgm:pt>
    <dgm:pt modelId="{A1F300F4-6123-4F22-AA36-91F8C9EF9355}" type="sibTrans" cxnId="{3802BC0C-49C1-4095-A5A4-AB301940403D}">
      <dgm:prSet custT="1"/>
      <dgm:spPr/>
      <dgm:t>
        <a:bodyPr/>
        <a:lstStyle/>
        <a:p>
          <a:endParaRPr lang="en-US" sz="2000"/>
        </a:p>
      </dgm:t>
    </dgm:pt>
    <dgm:pt modelId="{57D5AECA-DC69-40E3-A1A8-767463914258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Visit official website of KRA and check whether you are KYC compliant or not. You must submit this KYC status.</a:t>
          </a:r>
          <a:endParaRPr lang="en-US" sz="2000" dirty="0">
            <a:solidFill>
              <a:schemeClr val="tx1"/>
            </a:solidFill>
          </a:endParaRPr>
        </a:p>
      </dgm:t>
    </dgm:pt>
    <dgm:pt modelId="{54F2F5BF-9534-4D6B-919D-BC1C56BAA054}" type="parTrans" cxnId="{33A29D75-0431-4DD3-8204-14C5661E9141}">
      <dgm:prSet/>
      <dgm:spPr/>
      <dgm:t>
        <a:bodyPr/>
        <a:lstStyle/>
        <a:p>
          <a:endParaRPr lang="en-US" sz="2000"/>
        </a:p>
      </dgm:t>
    </dgm:pt>
    <dgm:pt modelId="{FCB22B99-10FE-4F95-A01A-3200AF31F0E1}" type="sibTrans" cxnId="{33A29D75-0431-4DD3-8204-14C5661E9141}">
      <dgm:prSet custT="1"/>
      <dgm:spPr/>
      <dgm:t>
        <a:bodyPr/>
        <a:lstStyle/>
        <a:p>
          <a:endParaRPr lang="en-US" sz="2000"/>
        </a:p>
      </dgm:t>
    </dgm:pt>
    <dgm:pt modelId="{1DBB227F-711F-4567-9553-799974A62E32}">
      <dgm:prSet phldrT="[Text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Provide your details like name, address, etc.</a:t>
          </a:r>
          <a:endParaRPr lang="en-US" sz="2000" dirty="0"/>
        </a:p>
      </dgm:t>
    </dgm:pt>
    <dgm:pt modelId="{51CFF7C9-F692-4B53-B9A3-CDA9831AA435}" type="parTrans" cxnId="{CF8CB530-8BC1-42E0-B8E4-BEE798FD1BC5}">
      <dgm:prSet/>
      <dgm:spPr/>
      <dgm:t>
        <a:bodyPr/>
        <a:lstStyle/>
        <a:p>
          <a:endParaRPr lang="en-US" sz="2000"/>
        </a:p>
      </dgm:t>
    </dgm:pt>
    <dgm:pt modelId="{F318C24D-2BCD-42C7-841D-3379D62410A8}" type="sibTrans" cxnId="{CF8CB530-8BC1-42E0-B8E4-BEE798FD1BC5}">
      <dgm:prSet custT="1"/>
      <dgm:spPr/>
      <dgm:t>
        <a:bodyPr/>
        <a:lstStyle/>
        <a:p>
          <a:endParaRPr lang="en-US" sz="2000"/>
        </a:p>
      </dgm:t>
    </dgm:pt>
    <dgm:pt modelId="{3056F5BA-761A-4D84-B9C4-F5B8861173B2}">
      <dgm:prSet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Submit Bank account details and copy of “Cancelled </a:t>
          </a:r>
          <a:r>
            <a:rPr lang="en-US" sz="2000" dirty="0" err="1" smtClean="0">
              <a:solidFill>
                <a:schemeClr val="tx1"/>
              </a:solidFill>
            </a:rPr>
            <a:t>Cheque</a:t>
          </a:r>
          <a:r>
            <a:rPr lang="en-US" sz="2000" dirty="0" smtClean="0">
              <a:solidFill>
                <a:schemeClr val="tx1"/>
              </a:solidFill>
            </a:rPr>
            <a:t>”.</a:t>
          </a:r>
          <a:endParaRPr lang="en-US" sz="2000" dirty="0">
            <a:solidFill>
              <a:schemeClr val="tx1"/>
            </a:solidFill>
          </a:endParaRPr>
        </a:p>
      </dgm:t>
    </dgm:pt>
    <dgm:pt modelId="{456AC9B6-F9A4-4C65-B2BD-4F37F48CE15C}" type="parTrans" cxnId="{949509DE-6898-4E45-B5E6-F8CCFFEEEEBA}">
      <dgm:prSet/>
      <dgm:spPr/>
      <dgm:t>
        <a:bodyPr/>
        <a:lstStyle/>
        <a:p>
          <a:endParaRPr lang="en-US" sz="2000"/>
        </a:p>
      </dgm:t>
    </dgm:pt>
    <dgm:pt modelId="{619352C1-8389-4B68-9791-B16907DE4387}" type="sibTrans" cxnId="{949509DE-6898-4E45-B5E6-F8CCFFEEEEBA}">
      <dgm:prSet custT="1"/>
      <dgm:spPr/>
      <dgm:t>
        <a:bodyPr/>
        <a:lstStyle/>
        <a:p>
          <a:endParaRPr lang="en-US" sz="2000"/>
        </a:p>
      </dgm:t>
    </dgm:pt>
    <dgm:pt modelId="{37B0EA32-13A3-4D00-B2B2-74CD32745965}">
      <dgm:prSet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Once documents are accepted by Mutual Fund Company, you may start making investment.</a:t>
          </a:r>
          <a:endParaRPr lang="en-US" sz="2000" dirty="0"/>
        </a:p>
      </dgm:t>
    </dgm:pt>
    <dgm:pt modelId="{94BCE193-5278-4A75-AE52-0F5CF8DDC637}" type="parTrans" cxnId="{E452C403-C67D-4189-9F13-DB5B3356776C}">
      <dgm:prSet/>
      <dgm:spPr/>
      <dgm:t>
        <a:bodyPr/>
        <a:lstStyle/>
        <a:p>
          <a:endParaRPr lang="en-US" sz="2000"/>
        </a:p>
      </dgm:t>
    </dgm:pt>
    <dgm:pt modelId="{D632117A-E374-4396-916C-B520580603AD}" type="sibTrans" cxnId="{E452C403-C67D-4189-9F13-DB5B3356776C}">
      <dgm:prSet/>
      <dgm:spPr/>
      <dgm:t>
        <a:bodyPr/>
        <a:lstStyle/>
        <a:p>
          <a:endParaRPr lang="en-US" sz="2000"/>
        </a:p>
      </dgm:t>
    </dgm:pt>
    <dgm:pt modelId="{4256987F-9698-4872-AAA0-0475AC911A68}" type="pres">
      <dgm:prSet presAssocID="{49F2DD25-1296-448F-B308-2BA758BBF09B}" presName="linearFlow" presStyleCnt="0">
        <dgm:presLayoutVars>
          <dgm:resizeHandles val="exact"/>
        </dgm:presLayoutVars>
      </dgm:prSet>
      <dgm:spPr/>
    </dgm:pt>
    <dgm:pt modelId="{B0E0D612-C8A5-415E-A7CA-3AA5FE49C593}" type="pres">
      <dgm:prSet presAssocID="{3153874F-58F9-40FA-B301-38E2556591B1}" presName="node" presStyleLbl="node1" presStyleIdx="0" presStyleCnt="5" custScaleX="32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11D98-390B-4A51-8309-FAF70DABDA8C}" type="pres">
      <dgm:prSet presAssocID="{A1F300F4-6123-4F22-AA36-91F8C9EF935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E652A1A5-D6FD-4C97-A6EC-A6FCF1A48652}" type="pres">
      <dgm:prSet presAssocID="{A1F300F4-6123-4F22-AA36-91F8C9EF935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9481DB1A-967D-481A-8BBF-252B5A620B48}" type="pres">
      <dgm:prSet presAssocID="{57D5AECA-DC69-40E3-A1A8-767463914258}" presName="node" presStyleLbl="node1" presStyleIdx="1" presStyleCnt="5" custScaleX="32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1A59B-6C36-42A2-ACA5-D641EC9EE2AD}" type="pres">
      <dgm:prSet presAssocID="{FCB22B99-10FE-4F95-A01A-3200AF31F0E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45D8B82-F0F3-4B47-A816-470A75A0F56E}" type="pres">
      <dgm:prSet presAssocID="{FCB22B99-10FE-4F95-A01A-3200AF31F0E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10CDD1B-1A5B-4EF6-B9FE-D135E3CE06BA}" type="pres">
      <dgm:prSet presAssocID="{1DBB227F-711F-4567-9553-799974A62E32}" presName="node" presStyleLbl="node1" presStyleIdx="2" presStyleCnt="5" custScaleX="32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4CA5C-41CF-4345-871E-60D9147BD576}" type="pres">
      <dgm:prSet presAssocID="{F318C24D-2BCD-42C7-841D-3379D62410A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11F0CAC-9165-4624-A787-5DDCCE537851}" type="pres">
      <dgm:prSet presAssocID="{F318C24D-2BCD-42C7-841D-3379D62410A8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5C878FF5-B9D9-478B-8B43-5DD94EC200F0}" type="pres">
      <dgm:prSet presAssocID="{3056F5BA-761A-4D84-B9C4-F5B8861173B2}" presName="node" presStyleLbl="node1" presStyleIdx="3" presStyleCnt="5" custScaleX="32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C24855-751D-4C5F-AF4F-8446A896B830}" type="pres">
      <dgm:prSet presAssocID="{619352C1-8389-4B68-9791-B16907DE4387}" presName="sibTrans" presStyleLbl="sibTrans2D1" presStyleIdx="3" presStyleCnt="4"/>
      <dgm:spPr/>
      <dgm:t>
        <a:bodyPr/>
        <a:lstStyle/>
        <a:p>
          <a:endParaRPr lang="en-US"/>
        </a:p>
      </dgm:t>
    </dgm:pt>
    <dgm:pt modelId="{DA6BBB36-FB05-4214-9560-CD608293F455}" type="pres">
      <dgm:prSet presAssocID="{619352C1-8389-4B68-9791-B16907DE4387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6765F796-5187-44EA-A4E6-C32D50CD4FD9}" type="pres">
      <dgm:prSet presAssocID="{37B0EA32-13A3-4D00-B2B2-74CD32745965}" presName="node" presStyleLbl="node1" presStyleIdx="4" presStyleCnt="5" custScaleX="32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A29D75-0431-4DD3-8204-14C5661E9141}" srcId="{49F2DD25-1296-448F-B308-2BA758BBF09B}" destId="{57D5AECA-DC69-40E3-A1A8-767463914258}" srcOrd="1" destOrd="0" parTransId="{54F2F5BF-9534-4D6B-919D-BC1C56BAA054}" sibTransId="{FCB22B99-10FE-4F95-A01A-3200AF31F0E1}"/>
    <dgm:cxn modelId="{42DDDCD7-8705-4E9D-8392-50FF5F2A2CFA}" type="presOf" srcId="{619352C1-8389-4B68-9791-B16907DE4387}" destId="{DA6BBB36-FB05-4214-9560-CD608293F455}" srcOrd="1" destOrd="0" presId="urn:microsoft.com/office/officeart/2005/8/layout/process2"/>
    <dgm:cxn modelId="{949509DE-6898-4E45-B5E6-F8CCFFEEEEBA}" srcId="{49F2DD25-1296-448F-B308-2BA758BBF09B}" destId="{3056F5BA-761A-4D84-B9C4-F5B8861173B2}" srcOrd="3" destOrd="0" parTransId="{456AC9B6-F9A4-4C65-B2BD-4F37F48CE15C}" sibTransId="{619352C1-8389-4B68-9791-B16907DE4387}"/>
    <dgm:cxn modelId="{E452C403-C67D-4189-9F13-DB5B3356776C}" srcId="{49F2DD25-1296-448F-B308-2BA758BBF09B}" destId="{37B0EA32-13A3-4D00-B2B2-74CD32745965}" srcOrd="4" destOrd="0" parTransId="{94BCE193-5278-4A75-AE52-0F5CF8DDC637}" sibTransId="{D632117A-E374-4396-916C-B520580603AD}"/>
    <dgm:cxn modelId="{CF8CB530-8BC1-42E0-B8E4-BEE798FD1BC5}" srcId="{49F2DD25-1296-448F-B308-2BA758BBF09B}" destId="{1DBB227F-711F-4567-9553-799974A62E32}" srcOrd="2" destOrd="0" parTransId="{51CFF7C9-F692-4B53-B9A3-CDA9831AA435}" sibTransId="{F318C24D-2BCD-42C7-841D-3379D62410A8}"/>
    <dgm:cxn modelId="{3802BC0C-49C1-4095-A5A4-AB301940403D}" srcId="{49F2DD25-1296-448F-B308-2BA758BBF09B}" destId="{3153874F-58F9-40FA-B301-38E2556591B1}" srcOrd="0" destOrd="0" parTransId="{FC62497A-4647-4D14-A6C8-2C189DD51844}" sibTransId="{A1F300F4-6123-4F22-AA36-91F8C9EF9355}"/>
    <dgm:cxn modelId="{4CFE11F1-0F39-4976-BA96-4785355D4F57}" type="presOf" srcId="{619352C1-8389-4B68-9791-B16907DE4387}" destId="{5EC24855-751D-4C5F-AF4F-8446A896B830}" srcOrd="0" destOrd="0" presId="urn:microsoft.com/office/officeart/2005/8/layout/process2"/>
    <dgm:cxn modelId="{E3ED7A89-0DAA-43B5-A2EC-89B09D1784D8}" type="presOf" srcId="{A1F300F4-6123-4F22-AA36-91F8C9EF9355}" destId="{9A111D98-390B-4A51-8309-FAF70DABDA8C}" srcOrd="0" destOrd="0" presId="urn:microsoft.com/office/officeart/2005/8/layout/process2"/>
    <dgm:cxn modelId="{9CFAF8CB-E31D-4C1F-96FD-45273F87D10B}" type="presOf" srcId="{3153874F-58F9-40FA-B301-38E2556591B1}" destId="{B0E0D612-C8A5-415E-A7CA-3AA5FE49C593}" srcOrd="0" destOrd="0" presId="urn:microsoft.com/office/officeart/2005/8/layout/process2"/>
    <dgm:cxn modelId="{0C7A27B1-B968-4EB6-9E5A-662055C469CB}" type="presOf" srcId="{FCB22B99-10FE-4F95-A01A-3200AF31F0E1}" destId="{D9F1A59B-6C36-42A2-ACA5-D641EC9EE2AD}" srcOrd="0" destOrd="0" presId="urn:microsoft.com/office/officeart/2005/8/layout/process2"/>
    <dgm:cxn modelId="{5A3D9597-64D6-4C78-81F5-BBF55DDA2D0B}" type="presOf" srcId="{49F2DD25-1296-448F-B308-2BA758BBF09B}" destId="{4256987F-9698-4872-AAA0-0475AC911A68}" srcOrd="0" destOrd="0" presId="urn:microsoft.com/office/officeart/2005/8/layout/process2"/>
    <dgm:cxn modelId="{E4A86CBA-024C-4FCD-B03B-C55EABA5356C}" type="presOf" srcId="{FCB22B99-10FE-4F95-A01A-3200AF31F0E1}" destId="{445D8B82-F0F3-4B47-A816-470A75A0F56E}" srcOrd="1" destOrd="0" presId="urn:microsoft.com/office/officeart/2005/8/layout/process2"/>
    <dgm:cxn modelId="{990E3230-B19C-4676-B577-21E7606FFA4E}" type="presOf" srcId="{A1F300F4-6123-4F22-AA36-91F8C9EF9355}" destId="{E652A1A5-D6FD-4C97-A6EC-A6FCF1A48652}" srcOrd="1" destOrd="0" presId="urn:microsoft.com/office/officeart/2005/8/layout/process2"/>
    <dgm:cxn modelId="{0F303D27-2EED-4122-8376-C77384008A2F}" type="presOf" srcId="{57D5AECA-DC69-40E3-A1A8-767463914258}" destId="{9481DB1A-967D-481A-8BBF-252B5A620B48}" srcOrd="0" destOrd="0" presId="urn:microsoft.com/office/officeart/2005/8/layout/process2"/>
    <dgm:cxn modelId="{D8DFAA2F-B7E3-4671-88AE-F8A17CAB7B06}" type="presOf" srcId="{3056F5BA-761A-4D84-B9C4-F5B8861173B2}" destId="{5C878FF5-B9D9-478B-8B43-5DD94EC200F0}" srcOrd="0" destOrd="0" presId="urn:microsoft.com/office/officeart/2005/8/layout/process2"/>
    <dgm:cxn modelId="{9DAC38F0-4F87-4625-8047-1616679DFC6F}" type="presOf" srcId="{37B0EA32-13A3-4D00-B2B2-74CD32745965}" destId="{6765F796-5187-44EA-A4E6-C32D50CD4FD9}" srcOrd="0" destOrd="0" presId="urn:microsoft.com/office/officeart/2005/8/layout/process2"/>
    <dgm:cxn modelId="{FCA5E7B0-3E97-4A5D-9927-F141810120F8}" type="presOf" srcId="{F318C24D-2BCD-42C7-841D-3379D62410A8}" destId="{B11F0CAC-9165-4624-A787-5DDCCE537851}" srcOrd="1" destOrd="0" presId="urn:microsoft.com/office/officeart/2005/8/layout/process2"/>
    <dgm:cxn modelId="{ABDB43EA-1BF8-4581-B4A1-551CC67F7569}" type="presOf" srcId="{F318C24D-2BCD-42C7-841D-3379D62410A8}" destId="{5674CA5C-41CF-4345-871E-60D9147BD576}" srcOrd="0" destOrd="0" presId="urn:microsoft.com/office/officeart/2005/8/layout/process2"/>
    <dgm:cxn modelId="{CE5CA05B-1C8A-4FCE-B85B-8DE74098EC86}" type="presOf" srcId="{1DBB227F-711F-4567-9553-799974A62E32}" destId="{610CDD1B-1A5B-4EF6-B9FE-D135E3CE06BA}" srcOrd="0" destOrd="0" presId="urn:microsoft.com/office/officeart/2005/8/layout/process2"/>
    <dgm:cxn modelId="{E1C419F9-880E-48AF-916D-F199BEE255AD}" type="presParOf" srcId="{4256987F-9698-4872-AAA0-0475AC911A68}" destId="{B0E0D612-C8A5-415E-A7CA-3AA5FE49C593}" srcOrd="0" destOrd="0" presId="urn:microsoft.com/office/officeart/2005/8/layout/process2"/>
    <dgm:cxn modelId="{8D1C9107-248B-4B7F-808F-B59F2E98DFE5}" type="presParOf" srcId="{4256987F-9698-4872-AAA0-0475AC911A68}" destId="{9A111D98-390B-4A51-8309-FAF70DABDA8C}" srcOrd="1" destOrd="0" presId="urn:microsoft.com/office/officeart/2005/8/layout/process2"/>
    <dgm:cxn modelId="{678F28FE-B821-42F3-9E92-FE30828F4DF2}" type="presParOf" srcId="{9A111D98-390B-4A51-8309-FAF70DABDA8C}" destId="{E652A1A5-D6FD-4C97-A6EC-A6FCF1A48652}" srcOrd="0" destOrd="0" presId="urn:microsoft.com/office/officeart/2005/8/layout/process2"/>
    <dgm:cxn modelId="{5E88C3D3-D45C-4E44-8180-4E124832C648}" type="presParOf" srcId="{4256987F-9698-4872-AAA0-0475AC911A68}" destId="{9481DB1A-967D-481A-8BBF-252B5A620B48}" srcOrd="2" destOrd="0" presId="urn:microsoft.com/office/officeart/2005/8/layout/process2"/>
    <dgm:cxn modelId="{FE9BF43F-DF19-45B8-AD39-717E8E3DF861}" type="presParOf" srcId="{4256987F-9698-4872-AAA0-0475AC911A68}" destId="{D9F1A59B-6C36-42A2-ACA5-D641EC9EE2AD}" srcOrd="3" destOrd="0" presId="urn:microsoft.com/office/officeart/2005/8/layout/process2"/>
    <dgm:cxn modelId="{EA20A9A2-0559-4EF7-BDC0-2198074C0498}" type="presParOf" srcId="{D9F1A59B-6C36-42A2-ACA5-D641EC9EE2AD}" destId="{445D8B82-F0F3-4B47-A816-470A75A0F56E}" srcOrd="0" destOrd="0" presId="urn:microsoft.com/office/officeart/2005/8/layout/process2"/>
    <dgm:cxn modelId="{F5DD7B45-6A54-4E0A-B7FC-99977E6D6603}" type="presParOf" srcId="{4256987F-9698-4872-AAA0-0475AC911A68}" destId="{610CDD1B-1A5B-4EF6-B9FE-D135E3CE06BA}" srcOrd="4" destOrd="0" presId="urn:microsoft.com/office/officeart/2005/8/layout/process2"/>
    <dgm:cxn modelId="{D37BE666-0BFA-4E8E-91D9-83B2B5670CA0}" type="presParOf" srcId="{4256987F-9698-4872-AAA0-0475AC911A68}" destId="{5674CA5C-41CF-4345-871E-60D9147BD576}" srcOrd="5" destOrd="0" presId="urn:microsoft.com/office/officeart/2005/8/layout/process2"/>
    <dgm:cxn modelId="{3A5BF698-4338-41CE-8146-15702E6CF8E8}" type="presParOf" srcId="{5674CA5C-41CF-4345-871E-60D9147BD576}" destId="{B11F0CAC-9165-4624-A787-5DDCCE537851}" srcOrd="0" destOrd="0" presId="urn:microsoft.com/office/officeart/2005/8/layout/process2"/>
    <dgm:cxn modelId="{F10EFB92-4AB2-4094-A335-F17F58E39F21}" type="presParOf" srcId="{4256987F-9698-4872-AAA0-0475AC911A68}" destId="{5C878FF5-B9D9-478B-8B43-5DD94EC200F0}" srcOrd="6" destOrd="0" presId="urn:microsoft.com/office/officeart/2005/8/layout/process2"/>
    <dgm:cxn modelId="{79A22112-53BE-42DB-8622-C9F5ED8EF513}" type="presParOf" srcId="{4256987F-9698-4872-AAA0-0475AC911A68}" destId="{5EC24855-751D-4C5F-AF4F-8446A896B830}" srcOrd="7" destOrd="0" presId="urn:microsoft.com/office/officeart/2005/8/layout/process2"/>
    <dgm:cxn modelId="{8F045963-9284-4CD6-BA85-00BAE509720A}" type="presParOf" srcId="{5EC24855-751D-4C5F-AF4F-8446A896B830}" destId="{DA6BBB36-FB05-4214-9560-CD608293F455}" srcOrd="0" destOrd="0" presId="urn:microsoft.com/office/officeart/2005/8/layout/process2"/>
    <dgm:cxn modelId="{F9B4A1FE-8F86-429C-BB8F-1C1495CD32B9}" type="presParOf" srcId="{4256987F-9698-4872-AAA0-0475AC911A68}" destId="{6765F796-5187-44EA-A4E6-C32D50CD4FD9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50AE29-FD7A-458C-AA7B-31F9536808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1FCC63-62ED-4C02-8512-E74218948AD8}">
      <dgm:prSet phldrT="[Text]" custT="1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 smtClean="0"/>
            <a:t>Lump-sum Investment</a:t>
          </a:r>
          <a:endParaRPr lang="en-US" sz="4000" dirty="0"/>
        </a:p>
      </dgm:t>
    </dgm:pt>
    <dgm:pt modelId="{7BDE96AD-D3F6-4A65-BB53-61D94687B721}" type="parTrans" cxnId="{382A450E-3DF8-45AE-9FF1-0AE6E35C3DD3}">
      <dgm:prSet/>
      <dgm:spPr/>
      <dgm:t>
        <a:bodyPr/>
        <a:lstStyle/>
        <a:p>
          <a:endParaRPr lang="en-US" sz="1600"/>
        </a:p>
      </dgm:t>
    </dgm:pt>
    <dgm:pt modelId="{93D336D0-3812-468C-8358-893FDB483D4C}" type="sibTrans" cxnId="{382A450E-3DF8-45AE-9FF1-0AE6E35C3DD3}">
      <dgm:prSet/>
      <dgm:spPr/>
      <dgm:t>
        <a:bodyPr/>
        <a:lstStyle/>
        <a:p>
          <a:endParaRPr lang="en-US" sz="1600"/>
        </a:p>
      </dgm:t>
    </dgm:pt>
    <dgm:pt modelId="{E2D01571-8930-4019-8161-FE4AC08B9196}">
      <dgm:prSet phldrT="[Text]" custT="1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000" dirty="0" smtClean="0"/>
            <a:t>Systematic Investment Plan (SIP)</a:t>
          </a:r>
          <a:endParaRPr lang="en-US" sz="4000" b="1" dirty="0"/>
        </a:p>
      </dgm:t>
    </dgm:pt>
    <dgm:pt modelId="{178DB78C-9354-48F6-B409-03EAFD52DD8D}" type="parTrans" cxnId="{F796B6A9-B00E-418B-9092-3975AAF142E2}">
      <dgm:prSet/>
      <dgm:spPr/>
      <dgm:t>
        <a:bodyPr/>
        <a:lstStyle/>
        <a:p>
          <a:endParaRPr lang="en-US" sz="1600"/>
        </a:p>
      </dgm:t>
    </dgm:pt>
    <dgm:pt modelId="{554AC7EA-E745-481F-BCEF-7BFDEEDEB311}" type="sibTrans" cxnId="{F796B6A9-B00E-418B-9092-3975AAF142E2}">
      <dgm:prSet/>
      <dgm:spPr/>
      <dgm:t>
        <a:bodyPr/>
        <a:lstStyle/>
        <a:p>
          <a:endParaRPr lang="en-US" sz="1600"/>
        </a:p>
      </dgm:t>
    </dgm:pt>
    <dgm:pt modelId="{C4F76764-22B6-400D-9B36-0FD12B0409B8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800" dirty="0" smtClean="0"/>
            <a:t>One time investment.</a:t>
          </a:r>
          <a:endParaRPr lang="en-US" sz="1800" dirty="0"/>
        </a:p>
      </dgm:t>
    </dgm:pt>
    <dgm:pt modelId="{C177933A-7111-4457-99E1-8421DF7D5AA1}" type="parTrans" cxnId="{5300E906-C0AC-46CA-99E2-DDD6415497ED}">
      <dgm:prSet/>
      <dgm:spPr/>
      <dgm:t>
        <a:bodyPr/>
        <a:lstStyle/>
        <a:p>
          <a:endParaRPr lang="en-US" sz="1600"/>
        </a:p>
      </dgm:t>
    </dgm:pt>
    <dgm:pt modelId="{E488F17D-25E5-4875-931F-620FB84E4078}" type="sibTrans" cxnId="{5300E906-C0AC-46CA-99E2-DDD6415497ED}">
      <dgm:prSet/>
      <dgm:spPr/>
      <dgm:t>
        <a:bodyPr/>
        <a:lstStyle/>
        <a:p>
          <a:endParaRPr lang="en-US" sz="1600"/>
        </a:p>
      </dgm:t>
    </dgm:pt>
    <dgm:pt modelId="{487639D8-6C0A-4455-8747-A8F97452553D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800" dirty="0" smtClean="0"/>
            <a:t>Staggered Investment.</a:t>
          </a:r>
          <a:endParaRPr lang="en-US" sz="1800" dirty="0"/>
        </a:p>
      </dgm:t>
    </dgm:pt>
    <dgm:pt modelId="{CDD723C2-98D7-4D1A-8A37-CD5E9B31A71C}" type="parTrans" cxnId="{A4A1643B-29F4-4F86-8122-F58C665DBEC6}">
      <dgm:prSet/>
      <dgm:spPr/>
      <dgm:t>
        <a:bodyPr/>
        <a:lstStyle/>
        <a:p>
          <a:endParaRPr lang="en-US" sz="1600"/>
        </a:p>
      </dgm:t>
    </dgm:pt>
    <dgm:pt modelId="{E31C1F09-2A01-4C0A-A498-36EADA8B7F25}" type="sibTrans" cxnId="{A4A1643B-29F4-4F86-8122-F58C665DBEC6}">
      <dgm:prSet/>
      <dgm:spPr/>
      <dgm:t>
        <a:bodyPr/>
        <a:lstStyle/>
        <a:p>
          <a:endParaRPr lang="en-US" sz="1600"/>
        </a:p>
      </dgm:t>
    </dgm:pt>
    <dgm:pt modelId="{DBD9628B-B312-47A8-889C-D4731E088003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800" dirty="0" smtClean="0"/>
            <a:t>Usually, large sum of money is invested in one go.</a:t>
          </a:r>
          <a:endParaRPr lang="en-US" sz="1800" dirty="0"/>
        </a:p>
      </dgm:t>
    </dgm:pt>
    <dgm:pt modelId="{328CBFF1-B00C-4486-9EB6-17B30A046E3F}" type="parTrans" cxnId="{6E7A5F1B-D6CB-4C65-BE34-1C678FA6F351}">
      <dgm:prSet/>
      <dgm:spPr/>
      <dgm:t>
        <a:bodyPr/>
        <a:lstStyle/>
        <a:p>
          <a:endParaRPr lang="en-US" sz="1600"/>
        </a:p>
      </dgm:t>
    </dgm:pt>
    <dgm:pt modelId="{7C58AB8E-72F4-461B-92DD-CEF1933C664E}" type="sibTrans" cxnId="{6E7A5F1B-D6CB-4C65-BE34-1C678FA6F351}">
      <dgm:prSet/>
      <dgm:spPr/>
      <dgm:t>
        <a:bodyPr/>
        <a:lstStyle/>
        <a:p>
          <a:endParaRPr lang="en-US" sz="1600"/>
        </a:p>
      </dgm:t>
    </dgm:pt>
    <dgm:pt modelId="{8986D97F-18DD-42FC-8545-D90CCD261AE2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sz="1800" dirty="0" smtClean="0"/>
            <a:t>Investor faces risk of volatility in markets.</a:t>
          </a:r>
          <a:endParaRPr lang="en-US" sz="1800" dirty="0"/>
        </a:p>
      </dgm:t>
    </dgm:pt>
    <dgm:pt modelId="{1D1AF458-6704-41FB-9175-7EDB7C035B20}" type="parTrans" cxnId="{A316E383-7FF2-4423-BE45-256F01657C5E}">
      <dgm:prSet/>
      <dgm:spPr/>
      <dgm:t>
        <a:bodyPr/>
        <a:lstStyle/>
        <a:p>
          <a:endParaRPr lang="en-US" sz="1600"/>
        </a:p>
      </dgm:t>
    </dgm:pt>
    <dgm:pt modelId="{8A977471-D610-4882-BB58-09987255C1F4}" type="sibTrans" cxnId="{A316E383-7FF2-4423-BE45-256F01657C5E}">
      <dgm:prSet/>
      <dgm:spPr/>
      <dgm:t>
        <a:bodyPr/>
        <a:lstStyle/>
        <a:p>
          <a:endParaRPr lang="en-US" sz="1600"/>
        </a:p>
      </dgm:t>
    </dgm:pt>
    <dgm:pt modelId="{04BEFAB6-F387-4E00-98C2-DB60A398DF7F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800" dirty="0" smtClean="0"/>
            <a:t>Period of commitment - 6 months, 1 / 3 / 5 years.</a:t>
          </a:r>
          <a:endParaRPr lang="en-US" sz="1800" dirty="0"/>
        </a:p>
      </dgm:t>
    </dgm:pt>
    <dgm:pt modelId="{9C152A9B-71F7-4984-94D3-CED9995539CE}" type="parTrans" cxnId="{18CD7AC1-D029-4DA6-9E7C-DAD315789A53}">
      <dgm:prSet/>
      <dgm:spPr/>
      <dgm:t>
        <a:bodyPr/>
        <a:lstStyle/>
        <a:p>
          <a:endParaRPr lang="en-US" sz="1600"/>
        </a:p>
      </dgm:t>
    </dgm:pt>
    <dgm:pt modelId="{7FE94A4E-FE38-451F-94C4-A1417F654670}" type="sibTrans" cxnId="{18CD7AC1-D029-4DA6-9E7C-DAD315789A53}">
      <dgm:prSet/>
      <dgm:spPr/>
      <dgm:t>
        <a:bodyPr/>
        <a:lstStyle/>
        <a:p>
          <a:endParaRPr lang="en-US" sz="1600"/>
        </a:p>
      </dgm:t>
    </dgm:pt>
    <dgm:pt modelId="{734A1F67-4B8A-4610-A071-366385BF5AD2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800" dirty="0"/>
            <a:t>Specific intervals - monthly, quarterly, </a:t>
          </a:r>
          <a:r>
            <a:rPr lang="en-US" sz="1800" dirty="0" smtClean="0"/>
            <a:t>half-yearly.</a:t>
          </a:r>
          <a:endParaRPr lang="en-US" sz="1800" dirty="0"/>
        </a:p>
      </dgm:t>
    </dgm:pt>
    <dgm:pt modelId="{97DC1235-D685-4439-8202-2BDB2EDCCBCC}" type="parTrans" cxnId="{7351931C-7BF9-4FD1-BC81-BA9B1BD29E83}">
      <dgm:prSet/>
      <dgm:spPr/>
      <dgm:t>
        <a:bodyPr/>
        <a:lstStyle/>
        <a:p>
          <a:endParaRPr lang="en-US" sz="1600"/>
        </a:p>
      </dgm:t>
    </dgm:pt>
    <dgm:pt modelId="{CDCBA572-5144-4C16-A333-998270A5C0E6}" type="sibTrans" cxnId="{7351931C-7BF9-4FD1-BC81-BA9B1BD29E83}">
      <dgm:prSet/>
      <dgm:spPr/>
      <dgm:t>
        <a:bodyPr/>
        <a:lstStyle/>
        <a:p>
          <a:endParaRPr lang="en-US" sz="1600"/>
        </a:p>
      </dgm:t>
    </dgm:pt>
    <dgm:pt modelId="{F01C6362-CAE9-430B-B9F6-63E1A8BBCE24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800" dirty="0"/>
            <a:t>Made on specific dates e.g. 1st, 5th, 10th, 15th of every </a:t>
          </a:r>
          <a:r>
            <a:rPr lang="en-US" sz="1800" dirty="0" smtClean="0"/>
            <a:t>month.</a:t>
          </a:r>
          <a:endParaRPr lang="en-US" sz="1800" dirty="0"/>
        </a:p>
      </dgm:t>
    </dgm:pt>
    <dgm:pt modelId="{EA848614-C471-4C91-AC80-2FDEED804573}" type="parTrans" cxnId="{1AEBA406-BE89-4784-B551-4171795A33F9}">
      <dgm:prSet/>
      <dgm:spPr/>
      <dgm:t>
        <a:bodyPr/>
        <a:lstStyle/>
        <a:p>
          <a:endParaRPr lang="en-US" sz="1600"/>
        </a:p>
      </dgm:t>
    </dgm:pt>
    <dgm:pt modelId="{32A8EC1B-2B6F-464D-B601-70815A09EFA1}" type="sibTrans" cxnId="{1AEBA406-BE89-4784-B551-4171795A33F9}">
      <dgm:prSet/>
      <dgm:spPr/>
      <dgm:t>
        <a:bodyPr/>
        <a:lstStyle/>
        <a:p>
          <a:endParaRPr lang="en-US" sz="1600"/>
        </a:p>
      </dgm:t>
    </dgm:pt>
    <dgm:pt modelId="{FBE01F35-4B6A-4374-8A2F-0AC5C9CB4F31}" type="pres">
      <dgm:prSet presAssocID="{6F50AE29-FD7A-458C-AA7B-31F9536808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EA4DE0-13F2-4D70-B42A-5AFA66E4E030}" type="pres">
      <dgm:prSet presAssocID="{E01FCC63-62ED-4C02-8512-E74218948AD8}" presName="linNode" presStyleCnt="0"/>
      <dgm:spPr/>
    </dgm:pt>
    <dgm:pt modelId="{65FC48D5-33C1-473D-A985-53682F39D449}" type="pres">
      <dgm:prSet presAssocID="{E01FCC63-62ED-4C02-8512-E74218948AD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F2DC2-4E10-45C6-863B-C681845C4FD4}" type="pres">
      <dgm:prSet presAssocID="{E01FCC63-62ED-4C02-8512-E74218948AD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4CD8ED-959A-4F5A-B58B-DE1D85495294}" type="pres">
      <dgm:prSet presAssocID="{93D336D0-3812-468C-8358-893FDB483D4C}" presName="sp" presStyleCnt="0"/>
      <dgm:spPr/>
    </dgm:pt>
    <dgm:pt modelId="{C36A322D-7EA9-4A0B-A208-17711E12CDC8}" type="pres">
      <dgm:prSet presAssocID="{E2D01571-8930-4019-8161-FE4AC08B9196}" presName="linNode" presStyleCnt="0"/>
      <dgm:spPr/>
    </dgm:pt>
    <dgm:pt modelId="{B5ED81C0-8AF7-46E7-801B-9BDA682A0C43}" type="pres">
      <dgm:prSet presAssocID="{E2D01571-8930-4019-8161-FE4AC08B9196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09307-5EA5-4D43-872C-5C4ECCCF4BD4}" type="pres">
      <dgm:prSet presAssocID="{E2D01571-8930-4019-8161-FE4AC08B9196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1C90C3-A130-479B-BD2C-35B3D0ABED3E}" type="presOf" srcId="{734A1F67-4B8A-4610-A071-366385BF5AD2}" destId="{72809307-5EA5-4D43-872C-5C4ECCCF4BD4}" srcOrd="0" destOrd="2" presId="urn:microsoft.com/office/officeart/2005/8/layout/vList5"/>
    <dgm:cxn modelId="{F38599AC-F116-4921-A6F1-F253654CF800}" type="presOf" srcId="{C4F76764-22B6-400D-9B36-0FD12B0409B8}" destId="{E54F2DC2-4E10-45C6-863B-C681845C4FD4}" srcOrd="0" destOrd="0" presId="urn:microsoft.com/office/officeart/2005/8/layout/vList5"/>
    <dgm:cxn modelId="{6E7A5F1B-D6CB-4C65-BE34-1C678FA6F351}" srcId="{E01FCC63-62ED-4C02-8512-E74218948AD8}" destId="{DBD9628B-B312-47A8-889C-D4731E088003}" srcOrd="1" destOrd="0" parTransId="{328CBFF1-B00C-4486-9EB6-17B30A046E3F}" sibTransId="{7C58AB8E-72F4-461B-92DD-CEF1933C664E}"/>
    <dgm:cxn modelId="{0BB69DC5-7855-493C-9D81-70BBC1A9EA45}" type="presOf" srcId="{6F50AE29-FD7A-458C-AA7B-31F95368084C}" destId="{FBE01F35-4B6A-4374-8A2F-0AC5C9CB4F31}" srcOrd="0" destOrd="0" presId="urn:microsoft.com/office/officeart/2005/8/layout/vList5"/>
    <dgm:cxn modelId="{A4A1643B-29F4-4F86-8122-F58C665DBEC6}" srcId="{E2D01571-8930-4019-8161-FE4AC08B9196}" destId="{487639D8-6C0A-4455-8747-A8F97452553D}" srcOrd="0" destOrd="0" parTransId="{CDD723C2-98D7-4D1A-8A37-CD5E9B31A71C}" sibTransId="{E31C1F09-2A01-4C0A-A498-36EADA8B7F25}"/>
    <dgm:cxn modelId="{A316E383-7FF2-4423-BE45-256F01657C5E}" srcId="{E01FCC63-62ED-4C02-8512-E74218948AD8}" destId="{8986D97F-18DD-42FC-8545-D90CCD261AE2}" srcOrd="2" destOrd="0" parTransId="{1D1AF458-6704-41FB-9175-7EDB7C035B20}" sibTransId="{8A977471-D610-4882-BB58-09987255C1F4}"/>
    <dgm:cxn modelId="{9F0519C2-B08F-473D-872E-FEFBA753B8CF}" type="presOf" srcId="{DBD9628B-B312-47A8-889C-D4731E088003}" destId="{E54F2DC2-4E10-45C6-863B-C681845C4FD4}" srcOrd="0" destOrd="1" presId="urn:microsoft.com/office/officeart/2005/8/layout/vList5"/>
    <dgm:cxn modelId="{18CD7AC1-D029-4DA6-9E7C-DAD315789A53}" srcId="{E2D01571-8930-4019-8161-FE4AC08B9196}" destId="{04BEFAB6-F387-4E00-98C2-DB60A398DF7F}" srcOrd="1" destOrd="0" parTransId="{9C152A9B-71F7-4984-94D3-CED9995539CE}" sibTransId="{7FE94A4E-FE38-451F-94C4-A1417F654670}"/>
    <dgm:cxn modelId="{F796B6A9-B00E-418B-9092-3975AAF142E2}" srcId="{6F50AE29-FD7A-458C-AA7B-31F95368084C}" destId="{E2D01571-8930-4019-8161-FE4AC08B9196}" srcOrd="1" destOrd="0" parTransId="{178DB78C-9354-48F6-B409-03EAFD52DD8D}" sibTransId="{554AC7EA-E745-481F-BCEF-7BFDEEDEB311}"/>
    <dgm:cxn modelId="{BEB05FA7-3886-49C5-A517-823510E8526D}" type="presOf" srcId="{8986D97F-18DD-42FC-8545-D90CCD261AE2}" destId="{E54F2DC2-4E10-45C6-863B-C681845C4FD4}" srcOrd="0" destOrd="2" presId="urn:microsoft.com/office/officeart/2005/8/layout/vList5"/>
    <dgm:cxn modelId="{1AEBA406-BE89-4784-B551-4171795A33F9}" srcId="{E2D01571-8930-4019-8161-FE4AC08B9196}" destId="{F01C6362-CAE9-430B-B9F6-63E1A8BBCE24}" srcOrd="3" destOrd="0" parTransId="{EA848614-C471-4C91-AC80-2FDEED804573}" sibTransId="{32A8EC1B-2B6F-464D-B601-70815A09EFA1}"/>
    <dgm:cxn modelId="{382A450E-3DF8-45AE-9FF1-0AE6E35C3DD3}" srcId="{6F50AE29-FD7A-458C-AA7B-31F95368084C}" destId="{E01FCC63-62ED-4C02-8512-E74218948AD8}" srcOrd="0" destOrd="0" parTransId="{7BDE96AD-D3F6-4A65-BB53-61D94687B721}" sibTransId="{93D336D0-3812-468C-8358-893FDB483D4C}"/>
    <dgm:cxn modelId="{32E3702D-4576-4D7A-A76C-6C9B4B9CC208}" type="presOf" srcId="{E01FCC63-62ED-4C02-8512-E74218948AD8}" destId="{65FC48D5-33C1-473D-A985-53682F39D449}" srcOrd="0" destOrd="0" presId="urn:microsoft.com/office/officeart/2005/8/layout/vList5"/>
    <dgm:cxn modelId="{7E67B353-274A-467F-97DE-58ED916947F0}" type="presOf" srcId="{E2D01571-8930-4019-8161-FE4AC08B9196}" destId="{B5ED81C0-8AF7-46E7-801B-9BDA682A0C43}" srcOrd="0" destOrd="0" presId="urn:microsoft.com/office/officeart/2005/8/layout/vList5"/>
    <dgm:cxn modelId="{D0ADBA01-89B1-4C02-B1BF-571CE8BDA676}" type="presOf" srcId="{04BEFAB6-F387-4E00-98C2-DB60A398DF7F}" destId="{72809307-5EA5-4D43-872C-5C4ECCCF4BD4}" srcOrd="0" destOrd="1" presId="urn:microsoft.com/office/officeart/2005/8/layout/vList5"/>
    <dgm:cxn modelId="{5300E906-C0AC-46CA-99E2-DDD6415497ED}" srcId="{E01FCC63-62ED-4C02-8512-E74218948AD8}" destId="{C4F76764-22B6-400D-9B36-0FD12B0409B8}" srcOrd="0" destOrd="0" parTransId="{C177933A-7111-4457-99E1-8421DF7D5AA1}" sibTransId="{E488F17D-25E5-4875-931F-620FB84E4078}"/>
    <dgm:cxn modelId="{9D4CE446-8DA8-4F40-8E45-7BB33D9FE5A3}" type="presOf" srcId="{487639D8-6C0A-4455-8747-A8F97452553D}" destId="{72809307-5EA5-4D43-872C-5C4ECCCF4BD4}" srcOrd="0" destOrd="0" presId="urn:microsoft.com/office/officeart/2005/8/layout/vList5"/>
    <dgm:cxn modelId="{7351931C-7BF9-4FD1-BC81-BA9B1BD29E83}" srcId="{E2D01571-8930-4019-8161-FE4AC08B9196}" destId="{734A1F67-4B8A-4610-A071-366385BF5AD2}" srcOrd="2" destOrd="0" parTransId="{97DC1235-D685-4439-8202-2BDB2EDCCBCC}" sibTransId="{CDCBA572-5144-4C16-A333-998270A5C0E6}"/>
    <dgm:cxn modelId="{D489BA8F-7942-45ED-89CC-9CB1DF832A2E}" type="presOf" srcId="{F01C6362-CAE9-430B-B9F6-63E1A8BBCE24}" destId="{72809307-5EA5-4D43-872C-5C4ECCCF4BD4}" srcOrd="0" destOrd="3" presId="urn:microsoft.com/office/officeart/2005/8/layout/vList5"/>
    <dgm:cxn modelId="{EFD69175-F560-4373-A7A1-368F83F36205}" type="presParOf" srcId="{FBE01F35-4B6A-4374-8A2F-0AC5C9CB4F31}" destId="{89EA4DE0-13F2-4D70-B42A-5AFA66E4E030}" srcOrd="0" destOrd="0" presId="urn:microsoft.com/office/officeart/2005/8/layout/vList5"/>
    <dgm:cxn modelId="{B61CAA38-0F91-4888-A7E0-4AB58958D322}" type="presParOf" srcId="{89EA4DE0-13F2-4D70-B42A-5AFA66E4E030}" destId="{65FC48D5-33C1-473D-A985-53682F39D449}" srcOrd="0" destOrd="0" presId="urn:microsoft.com/office/officeart/2005/8/layout/vList5"/>
    <dgm:cxn modelId="{A08C3E5F-76E1-4AE7-903E-B48D6318DB9F}" type="presParOf" srcId="{89EA4DE0-13F2-4D70-B42A-5AFA66E4E030}" destId="{E54F2DC2-4E10-45C6-863B-C681845C4FD4}" srcOrd="1" destOrd="0" presId="urn:microsoft.com/office/officeart/2005/8/layout/vList5"/>
    <dgm:cxn modelId="{136E98C1-E17B-4C39-98D8-3BD98998FE42}" type="presParOf" srcId="{FBE01F35-4B6A-4374-8A2F-0AC5C9CB4F31}" destId="{1D4CD8ED-959A-4F5A-B58B-DE1D85495294}" srcOrd="1" destOrd="0" presId="urn:microsoft.com/office/officeart/2005/8/layout/vList5"/>
    <dgm:cxn modelId="{78464C8C-5DBB-4444-AC5F-6661CD902AAF}" type="presParOf" srcId="{FBE01F35-4B6A-4374-8A2F-0AC5C9CB4F31}" destId="{C36A322D-7EA9-4A0B-A208-17711E12CDC8}" srcOrd="2" destOrd="0" presId="urn:microsoft.com/office/officeart/2005/8/layout/vList5"/>
    <dgm:cxn modelId="{5D1427E3-5BF9-406C-A6BC-8A65A81AC7C4}" type="presParOf" srcId="{C36A322D-7EA9-4A0B-A208-17711E12CDC8}" destId="{B5ED81C0-8AF7-46E7-801B-9BDA682A0C43}" srcOrd="0" destOrd="0" presId="urn:microsoft.com/office/officeart/2005/8/layout/vList5"/>
    <dgm:cxn modelId="{03ED5E14-00E4-48F0-9419-B6CD879081FC}" type="presParOf" srcId="{C36A322D-7EA9-4A0B-A208-17711E12CDC8}" destId="{72809307-5EA5-4D43-872C-5C4ECCCF4B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30DBE85-25B9-4558-B6DE-BB4D221F1D4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316776-FFCB-409F-939F-9D449C6D519C}">
      <dgm:prSet phldrT="[Text]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b="1" dirty="0" smtClean="0"/>
            <a:t>Direct Mutual Fund</a:t>
          </a:r>
          <a:endParaRPr lang="en-US" b="1" dirty="0"/>
        </a:p>
      </dgm:t>
    </dgm:pt>
    <dgm:pt modelId="{B3B93E6E-73CC-4043-AC4A-8BC092BABE34}" type="parTrans" cxnId="{84A0B471-95CB-4B3A-9942-5F3F7D831444}">
      <dgm:prSet/>
      <dgm:spPr/>
      <dgm:t>
        <a:bodyPr/>
        <a:lstStyle/>
        <a:p>
          <a:pPr algn="just"/>
          <a:endParaRPr lang="en-US"/>
        </a:p>
      </dgm:t>
    </dgm:pt>
    <dgm:pt modelId="{3E12F3C5-EAEE-45E4-93D1-5D6D96B421CE}" type="sibTrans" cxnId="{84A0B471-95CB-4B3A-9942-5F3F7D831444}">
      <dgm:prSet/>
      <dgm:spPr/>
      <dgm:t>
        <a:bodyPr/>
        <a:lstStyle/>
        <a:p>
          <a:pPr algn="just"/>
          <a:endParaRPr lang="en-US"/>
        </a:p>
      </dgm:t>
    </dgm:pt>
    <dgm:pt modelId="{CF6CD82C-921A-4989-B464-25ECACC27AD0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Directly offered by fund house. </a:t>
          </a:r>
          <a:endParaRPr lang="en-US" dirty="0"/>
        </a:p>
      </dgm:t>
    </dgm:pt>
    <dgm:pt modelId="{8C88D5A8-1EE0-4090-BEE1-9920EE430ADB}" type="parTrans" cxnId="{98065D83-D070-43A9-8CFC-80C804B70045}">
      <dgm:prSet/>
      <dgm:spPr/>
      <dgm:t>
        <a:bodyPr/>
        <a:lstStyle/>
        <a:p>
          <a:pPr algn="just"/>
          <a:endParaRPr lang="en-US"/>
        </a:p>
      </dgm:t>
    </dgm:pt>
    <dgm:pt modelId="{628BB1ED-2C14-4AA0-B866-423E98B1DE8A}" type="sibTrans" cxnId="{98065D83-D070-43A9-8CFC-80C804B70045}">
      <dgm:prSet/>
      <dgm:spPr/>
      <dgm:t>
        <a:bodyPr/>
        <a:lstStyle/>
        <a:p>
          <a:pPr algn="just"/>
          <a:endParaRPr lang="en-US"/>
        </a:p>
      </dgm:t>
    </dgm:pt>
    <dgm:pt modelId="{F77E31D5-C214-4090-98B2-03A7919F41C6}">
      <dgm:prSet phldrT="[Text]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b="1" dirty="0" smtClean="0"/>
            <a:t>Regular Mutual Fund</a:t>
          </a:r>
          <a:endParaRPr lang="en-US" b="1" dirty="0"/>
        </a:p>
      </dgm:t>
    </dgm:pt>
    <dgm:pt modelId="{EEE111D2-62D8-4776-856E-5ED50B2DA814}" type="parTrans" cxnId="{AB345D90-F7A8-4974-B0AA-B5022D6D9E82}">
      <dgm:prSet/>
      <dgm:spPr/>
      <dgm:t>
        <a:bodyPr/>
        <a:lstStyle/>
        <a:p>
          <a:pPr algn="just"/>
          <a:endParaRPr lang="en-US"/>
        </a:p>
      </dgm:t>
    </dgm:pt>
    <dgm:pt modelId="{74F088F6-D3B2-44B8-8B1B-8F259D1BD2D1}" type="sibTrans" cxnId="{AB345D90-F7A8-4974-B0AA-B5022D6D9E82}">
      <dgm:prSet/>
      <dgm:spPr/>
      <dgm:t>
        <a:bodyPr/>
        <a:lstStyle/>
        <a:p>
          <a:pPr algn="just"/>
          <a:endParaRPr lang="en-US"/>
        </a:p>
      </dgm:t>
    </dgm:pt>
    <dgm:pt modelId="{22A694B7-5675-4DA6-8B0E-061F1E5DED82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Bought through an intermediary.</a:t>
          </a:r>
          <a:endParaRPr lang="en-US" dirty="0"/>
        </a:p>
      </dgm:t>
    </dgm:pt>
    <dgm:pt modelId="{C315E1FD-6673-41BD-8674-9793222FF229}" type="parTrans" cxnId="{BC1C025C-AA5F-40F8-9AE0-692EB1ADF76A}">
      <dgm:prSet/>
      <dgm:spPr/>
      <dgm:t>
        <a:bodyPr/>
        <a:lstStyle/>
        <a:p>
          <a:pPr algn="just"/>
          <a:endParaRPr lang="en-US"/>
        </a:p>
      </dgm:t>
    </dgm:pt>
    <dgm:pt modelId="{9C40031E-055B-4D60-932D-67ADAFD1DBDD}" type="sibTrans" cxnId="{BC1C025C-AA5F-40F8-9AE0-692EB1ADF76A}">
      <dgm:prSet/>
      <dgm:spPr/>
      <dgm:t>
        <a:bodyPr/>
        <a:lstStyle/>
        <a:p>
          <a:pPr algn="just"/>
          <a:endParaRPr lang="en-US"/>
        </a:p>
      </dgm:t>
    </dgm:pt>
    <dgm:pt modelId="{4214FA7A-A6F8-4A65-A582-DDF15F775B40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No involvement of third party agents – brokers or distributors. </a:t>
          </a:r>
          <a:endParaRPr lang="en-US" dirty="0"/>
        </a:p>
      </dgm:t>
    </dgm:pt>
    <dgm:pt modelId="{D14684AD-6148-4A65-9779-EA2046A587AF}" type="parTrans" cxnId="{E084EBB7-9E56-4966-938A-8192EF8CE358}">
      <dgm:prSet/>
      <dgm:spPr/>
      <dgm:t>
        <a:bodyPr/>
        <a:lstStyle/>
        <a:p>
          <a:pPr algn="just"/>
          <a:endParaRPr lang="en-US"/>
        </a:p>
      </dgm:t>
    </dgm:pt>
    <dgm:pt modelId="{2ED89B8E-DAF6-4F40-889B-B659E2A3EDA3}" type="sibTrans" cxnId="{E084EBB7-9E56-4966-938A-8192EF8CE358}">
      <dgm:prSet/>
      <dgm:spPr/>
      <dgm:t>
        <a:bodyPr/>
        <a:lstStyle/>
        <a:p>
          <a:pPr algn="just"/>
          <a:endParaRPr lang="en-US"/>
        </a:p>
      </dgm:t>
    </dgm:pt>
    <dgm:pt modelId="{EBB4A044-2C3F-4BBF-AF98-879A19AB64B8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No commissions and brokerage. </a:t>
          </a:r>
          <a:endParaRPr lang="en-US" dirty="0"/>
        </a:p>
      </dgm:t>
    </dgm:pt>
    <dgm:pt modelId="{E1B5D74F-F436-4070-BE82-70DC47153BC9}" type="parTrans" cxnId="{DE7F197F-55CB-44C8-9852-F43B03D6F4E8}">
      <dgm:prSet/>
      <dgm:spPr/>
      <dgm:t>
        <a:bodyPr/>
        <a:lstStyle/>
        <a:p>
          <a:pPr algn="just"/>
          <a:endParaRPr lang="en-US"/>
        </a:p>
      </dgm:t>
    </dgm:pt>
    <dgm:pt modelId="{CF88A43A-8248-407A-B953-A442454A9C24}" type="sibTrans" cxnId="{DE7F197F-55CB-44C8-9852-F43B03D6F4E8}">
      <dgm:prSet/>
      <dgm:spPr/>
      <dgm:t>
        <a:bodyPr/>
        <a:lstStyle/>
        <a:p>
          <a:pPr algn="just"/>
          <a:endParaRPr lang="en-US"/>
        </a:p>
      </dgm:t>
    </dgm:pt>
    <dgm:pt modelId="{93F0AEB1-621E-4657-9960-49C02B56F6E7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Have low Expense ratio (because of no commissions).</a:t>
          </a:r>
          <a:endParaRPr lang="en-US" dirty="0"/>
        </a:p>
      </dgm:t>
    </dgm:pt>
    <dgm:pt modelId="{906DF1DE-1D0C-43D3-95D1-319DE7A4BEA9}" type="parTrans" cxnId="{A7B42D70-79E3-4BC9-9B44-8D3F3FBB0937}">
      <dgm:prSet/>
      <dgm:spPr/>
      <dgm:t>
        <a:bodyPr/>
        <a:lstStyle/>
        <a:p>
          <a:pPr algn="just"/>
          <a:endParaRPr lang="en-US"/>
        </a:p>
      </dgm:t>
    </dgm:pt>
    <dgm:pt modelId="{40E0C49B-98A2-4EF9-8900-08D3A563F6D9}" type="sibTrans" cxnId="{A7B42D70-79E3-4BC9-9B44-8D3F3FBB0937}">
      <dgm:prSet/>
      <dgm:spPr/>
      <dgm:t>
        <a:bodyPr/>
        <a:lstStyle/>
        <a:p>
          <a:pPr algn="just"/>
          <a:endParaRPr lang="en-US"/>
        </a:p>
      </dgm:t>
    </dgm:pt>
    <dgm:pt modelId="{07F0203A-79B5-4485-A2B9-4926DD26EDC0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Intermediaries can be brokers, advisors or distributors. </a:t>
          </a:r>
          <a:endParaRPr lang="en-US" dirty="0"/>
        </a:p>
      </dgm:t>
    </dgm:pt>
    <dgm:pt modelId="{1D3F1BC1-4279-48D3-A808-7B1D76266716}" type="parTrans" cxnId="{838B8C84-0BD7-4FA7-AB39-01DBC2659800}">
      <dgm:prSet/>
      <dgm:spPr/>
      <dgm:t>
        <a:bodyPr/>
        <a:lstStyle/>
        <a:p>
          <a:pPr algn="just"/>
          <a:endParaRPr lang="en-US"/>
        </a:p>
      </dgm:t>
    </dgm:pt>
    <dgm:pt modelId="{BF298D92-25BB-4534-9DEF-40D9F9AF0F70}" type="sibTrans" cxnId="{838B8C84-0BD7-4FA7-AB39-01DBC2659800}">
      <dgm:prSet/>
      <dgm:spPr/>
      <dgm:t>
        <a:bodyPr/>
        <a:lstStyle/>
        <a:p>
          <a:pPr algn="just"/>
          <a:endParaRPr lang="en-US"/>
        </a:p>
      </dgm:t>
    </dgm:pt>
    <dgm:pt modelId="{68E37C23-C04B-4E91-BEA0-C5008C2F84E2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High Expense ratio as there are commissions to pay.</a:t>
          </a:r>
          <a:endParaRPr lang="en-US" dirty="0"/>
        </a:p>
      </dgm:t>
    </dgm:pt>
    <dgm:pt modelId="{8ADC8771-F3FB-4EFE-AA60-AD4C740F8455}" type="parTrans" cxnId="{842B0E4A-7FD0-4ABF-9DCC-96AA4C4A25B9}">
      <dgm:prSet/>
      <dgm:spPr/>
      <dgm:t>
        <a:bodyPr/>
        <a:lstStyle/>
        <a:p>
          <a:pPr algn="just"/>
          <a:endParaRPr lang="en-US"/>
        </a:p>
      </dgm:t>
    </dgm:pt>
    <dgm:pt modelId="{0E198CB7-3983-4741-99D6-4FC1A56AEF45}" type="sibTrans" cxnId="{842B0E4A-7FD0-4ABF-9DCC-96AA4C4A25B9}">
      <dgm:prSet/>
      <dgm:spPr/>
      <dgm:t>
        <a:bodyPr/>
        <a:lstStyle/>
        <a:p>
          <a:pPr algn="just"/>
          <a:endParaRPr lang="en-US"/>
        </a:p>
      </dgm:t>
    </dgm:pt>
    <dgm:pt modelId="{FC59E1C5-9515-49D8-B889-95208ABBB184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Low NAV.</a:t>
          </a:r>
          <a:endParaRPr lang="en-US" dirty="0"/>
        </a:p>
      </dgm:t>
    </dgm:pt>
    <dgm:pt modelId="{285C599D-0F5E-491B-8E21-DD45C6E4FD51}" type="parTrans" cxnId="{F1A44352-0197-4397-8BD5-F200776FF905}">
      <dgm:prSet/>
      <dgm:spPr/>
      <dgm:t>
        <a:bodyPr/>
        <a:lstStyle/>
        <a:p>
          <a:pPr algn="just"/>
          <a:endParaRPr lang="en-US"/>
        </a:p>
      </dgm:t>
    </dgm:pt>
    <dgm:pt modelId="{88D7F146-1B93-4AC1-A5E3-C14960CD6913}" type="sibTrans" cxnId="{F1A44352-0197-4397-8BD5-F200776FF905}">
      <dgm:prSet/>
      <dgm:spPr/>
      <dgm:t>
        <a:bodyPr/>
        <a:lstStyle/>
        <a:p>
          <a:pPr algn="just"/>
          <a:endParaRPr lang="en-US"/>
        </a:p>
      </dgm:t>
    </dgm:pt>
    <dgm:pt modelId="{B87E8086-E3CA-447B-8BF6-9E020B79A6F7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Return is lower due to a higher expense ratio</a:t>
          </a:r>
          <a:endParaRPr lang="en-US" dirty="0"/>
        </a:p>
      </dgm:t>
    </dgm:pt>
    <dgm:pt modelId="{DA5A4C9F-1246-434D-8431-BDB8166A3FF9}" type="parTrans" cxnId="{E7FB96F6-3611-43F6-864D-83AEA37CD80D}">
      <dgm:prSet/>
      <dgm:spPr/>
      <dgm:t>
        <a:bodyPr/>
        <a:lstStyle/>
        <a:p>
          <a:pPr algn="just"/>
          <a:endParaRPr lang="en-US"/>
        </a:p>
      </dgm:t>
    </dgm:pt>
    <dgm:pt modelId="{3835C4EA-7A06-4BF7-AB9B-33B1E121DB28}" type="sibTrans" cxnId="{E7FB96F6-3611-43F6-864D-83AEA37CD80D}">
      <dgm:prSet/>
      <dgm:spPr/>
      <dgm:t>
        <a:bodyPr/>
        <a:lstStyle/>
        <a:p>
          <a:pPr algn="just"/>
          <a:endParaRPr lang="en-US"/>
        </a:p>
      </dgm:t>
    </dgm:pt>
    <dgm:pt modelId="{0A456872-3FF7-41B2-A16B-52778A890C99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Commissions and brokerage paid. </a:t>
          </a:r>
          <a:endParaRPr lang="en-US" dirty="0"/>
        </a:p>
      </dgm:t>
    </dgm:pt>
    <dgm:pt modelId="{D919A125-19CD-4015-8CCF-1C814C1D04D2}" type="parTrans" cxnId="{38055384-88EE-40FE-A97D-FAEF59457F32}">
      <dgm:prSet/>
      <dgm:spPr/>
      <dgm:t>
        <a:bodyPr/>
        <a:lstStyle/>
        <a:p>
          <a:pPr algn="just"/>
          <a:endParaRPr lang="en-US"/>
        </a:p>
      </dgm:t>
    </dgm:pt>
    <dgm:pt modelId="{0C13B243-73A6-46F2-B69C-60CC837E0DE3}" type="sibTrans" cxnId="{38055384-88EE-40FE-A97D-FAEF59457F32}">
      <dgm:prSet/>
      <dgm:spPr/>
      <dgm:t>
        <a:bodyPr/>
        <a:lstStyle/>
        <a:p>
          <a:pPr algn="just"/>
          <a:endParaRPr lang="en-US"/>
        </a:p>
      </dgm:t>
    </dgm:pt>
    <dgm:pt modelId="{E85BA1EC-3296-48D5-896E-88436AB64706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Have high NAV.</a:t>
          </a:r>
          <a:endParaRPr lang="en-US" dirty="0"/>
        </a:p>
      </dgm:t>
    </dgm:pt>
    <dgm:pt modelId="{6D54DCFA-F483-42CD-A1CB-2E0D58EA349A}" type="parTrans" cxnId="{922A2302-43BD-4301-A2B9-48949E35667A}">
      <dgm:prSet/>
      <dgm:spPr/>
      <dgm:t>
        <a:bodyPr/>
        <a:lstStyle/>
        <a:p>
          <a:endParaRPr lang="en-US"/>
        </a:p>
      </dgm:t>
    </dgm:pt>
    <dgm:pt modelId="{8AE9434B-CADB-4733-868E-C6820E755093}" type="sibTrans" cxnId="{922A2302-43BD-4301-A2B9-48949E35667A}">
      <dgm:prSet/>
      <dgm:spPr/>
      <dgm:t>
        <a:bodyPr/>
        <a:lstStyle/>
        <a:p>
          <a:endParaRPr lang="en-US"/>
        </a:p>
      </dgm:t>
    </dgm:pt>
    <dgm:pt modelId="{24FDAE2D-0FED-46B2-9979-747530A3F040}">
      <dgm:prSet phldrT="[Text]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algn="just"/>
          <a:r>
            <a:rPr lang="en-US" dirty="0" smtClean="0"/>
            <a:t>Return is higher due to a lower expense ratio</a:t>
          </a:r>
          <a:endParaRPr lang="en-US" dirty="0"/>
        </a:p>
      </dgm:t>
    </dgm:pt>
    <dgm:pt modelId="{BDCDE684-2137-419C-8694-4EA655661531}" type="parTrans" cxnId="{CA5B29BC-AE5A-49AE-B6BB-25135DC0862A}">
      <dgm:prSet/>
      <dgm:spPr/>
      <dgm:t>
        <a:bodyPr/>
        <a:lstStyle/>
        <a:p>
          <a:endParaRPr lang="en-US"/>
        </a:p>
      </dgm:t>
    </dgm:pt>
    <dgm:pt modelId="{EB958C0D-B2BF-423A-8DA2-C1C256D94C8A}" type="sibTrans" cxnId="{CA5B29BC-AE5A-49AE-B6BB-25135DC0862A}">
      <dgm:prSet/>
      <dgm:spPr/>
      <dgm:t>
        <a:bodyPr/>
        <a:lstStyle/>
        <a:p>
          <a:endParaRPr lang="en-US"/>
        </a:p>
      </dgm:t>
    </dgm:pt>
    <dgm:pt modelId="{D639AD79-A4AA-42EC-8D15-0892FB21468C}" type="pres">
      <dgm:prSet presAssocID="{E30DBE85-25B9-4558-B6DE-BB4D221F1D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E5B78F-B18A-49E3-9446-4A2A2B831FF8}" type="pres">
      <dgm:prSet presAssocID="{50316776-FFCB-409F-939F-9D449C6D519C}" presName="composite" presStyleCnt="0"/>
      <dgm:spPr/>
    </dgm:pt>
    <dgm:pt modelId="{57F541F2-1516-495D-9BBB-49E1A09B8282}" type="pres">
      <dgm:prSet presAssocID="{50316776-FFCB-409F-939F-9D449C6D519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40C942-0632-4167-AF25-045C91FD368D}" type="pres">
      <dgm:prSet presAssocID="{50316776-FFCB-409F-939F-9D449C6D519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5C2D9-CA68-4668-8DC6-26300F70F0A9}" type="pres">
      <dgm:prSet presAssocID="{3E12F3C5-EAEE-45E4-93D1-5D6D96B421CE}" presName="space" presStyleCnt="0"/>
      <dgm:spPr/>
    </dgm:pt>
    <dgm:pt modelId="{75CC8267-913D-4652-8531-43FBEFB0BAF0}" type="pres">
      <dgm:prSet presAssocID="{F77E31D5-C214-4090-98B2-03A7919F41C6}" presName="composite" presStyleCnt="0"/>
      <dgm:spPr/>
    </dgm:pt>
    <dgm:pt modelId="{BC4DEAE9-C715-48CD-AB73-8EB847E80704}" type="pres">
      <dgm:prSet presAssocID="{F77E31D5-C214-4090-98B2-03A7919F41C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8C46B-0B9A-4CF1-B85E-8A304E65D560}" type="pres">
      <dgm:prSet presAssocID="{F77E31D5-C214-4090-98B2-03A7919F41C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065D83-D070-43A9-8CFC-80C804B70045}" srcId="{50316776-FFCB-409F-939F-9D449C6D519C}" destId="{CF6CD82C-921A-4989-B464-25ECACC27AD0}" srcOrd="0" destOrd="0" parTransId="{8C88D5A8-1EE0-4090-BEE1-9920EE430ADB}" sibTransId="{628BB1ED-2C14-4AA0-B866-423E98B1DE8A}"/>
    <dgm:cxn modelId="{701A3C09-24E4-46A7-882B-15DB558F117D}" type="presOf" srcId="{50316776-FFCB-409F-939F-9D449C6D519C}" destId="{57F541F2-1516-495D-9BBB-49E1A09B8282}" srcOrd="0" destOrd="0" presId="urn:microsoft.com/office/officeart/2005/8/layout/hList1"/>
    <dgm:cxn modelId="{AB345D90-F7A8-4974-B0AA-B5022D6D9E82}" srcId="{E30DBE85-25B9-4558-B6DE-BB4D221F1D4B}" destId="{F77E31D5-C214-4090-98B2-03A7919F41C6}" srcOrd="1" destOrd="0" parTransId="{EEE111D2-62D8-4776-856E-5ED50B2DA814}" sibTransId="{74F088F6-D3B2-44B8-8B1B-8F259D1BD2D1}"/>
    <dgm:cxn modelId="{FA73A6C7-EE00-4852-872F-0F42BA70A8C8}" type="presOf" srcId="{E85BA1EC-3296-48D5-896E-88436AB64706}" destId="{0A40C942-0632-4167-AF25-045C91FD368D}" srcOrd="0" destOrd="4" presId="urn:microsoft.com/office/officeart/2005/8/layout/hList1"/>
    <dgm:cxn modelId="{E7FB96F6-3611-43F6-864D-83AEA37CD80D}" srcId="{F77E31D5-C214-4090-98B2-03A7919F41C6}" destId="{B87E8086-E3CA-447B-8BF6-9E020B79A6F7}" srcOrd="5" destOrd="0" parTransId="{DA5A4C9F-1246-434D-8431-BDB8166A3FF9}" sibTransId="{3835C4EA-7A06-4BF7-AB9B-33B1E121DB28}"/>
    <dgm:cxn modelId="{838B8C84-0BD7-4FA7-AB39-01DBC2659800}" srcId="{F77E31D5-C214-4090-98B2-03A7919F41C6}" destId="{07F0203A-79B5-4485-A2B9-4926DD26EDC0}" srcOrd="1" destOrd="0" parTransId="{1D3F1BC1-4279-48D3-A808-7B1D76266716}" sibTransId="{BF298D92-25BB-4534-9DEF-40D9F9AF0F70}"/>
    <dgm:cxn modelId="{DAB59E5F-C398-44B2-8AD3-186AE20B037F}" type="presOf" srcId="{93F0AEB1-621E-4657-9960-49C02B56F6E7}" destId="{0A40C942-0632-4167-AF25-045C91FD368D}" srcOrd="0" destOrd="3" presId="urn:microsoft.com/office/officeart/2005/8/layout/hList1"/>
    <dgm:cxn modelId="{93DF98D0-FC6E-4522-8851-5D5783EECA50}" type="presOf" srcId="{0A456872-3FF7-41B2-A16B-52778A890C99}" destId="{DEB8C46B-0B9A-4CF1-B85E-8A304E65D560}" srcOrd="0" destOrd="2" presId="urn:microsoft.com/office/officeart/2005/8/layout/hList1"/>
    <dgm:cxn modelId="{F9822632-4A9C-4DAF-A700-8534C7415164}" type="presOf" srcId="{E30DBE85-25B9-4558-B6DE-BB4D221F1D4B}" destId="{D639AD79-A4AA-42EC-8D15-0892FB21468C}" srcOrd="0" destOrd="0" presId="urn:microsoft.com/office/officeart/2005/8/layout/hList1"/>
    <dgm:cxn modelId="{922A2302-43BD-4301-A2B9-48949E35667A}" srcId="{50316776-FFCB-409F-939F-9D449C6D519C}" destId="{E85BA1EC-3296-48D5-896E-88436AB64706}" srcOrd="4" destOrd="0" parTransId="{6D54DCFA-F483-42CD-A1CB-2E0D58EA349A}" sibTransId="{8AE9434B-CADB-4733-868E-C6820E755093}"/>
    <dgm:cxn modelId="{51F27864-AF6A-45E6-9CFC-A8BECB08FA42}" type="presOf" srcId="{07F0203A-79B5-4485-A2B9-4926DD26EDC0}" destId="{DEB8C46B-0B9A-4CF1-B85E-8A304E65D560}" srcOrd="0" destOrd="1" presId="urn:microsoft.com/office/officeart/2005/8/layout/hList1"/>
    <dgm:cxn modelId="{A7B42D70-79E3-4BC9-9B44-8D3F3FBB0937}" srcId="{50316776-FFCB-409F-939F-9D449C6D519C}" destId="{93F0AEB1-621E-4657-9960-49C02B56F6E7}" srcOrd="3" destOrd="0" parTransId="{906DF1DE-1D0C-43D3-95D1-319DE7A4BEA9}" sibTransId="{40E0C49B-98A2-4EF9-8900-08D3A563F6D9}"/>
    <dgm:cxn modelId="{F1A44352-0197-4397-8BD5-F200776FF905}" srcId="{F77E31D5-C214-4090-98B2-03A7919F41C6}" destId="{FC59E1C5-9515-49D8-B889-95208ABBB184}" srcOrd="4" destOrd="0" parTransId="{285C599D-0F5E-491B-8E21-DD45C6E4FD51}" sibTransId="{88D7F146-1B93-4AC1-A5E3-C14960CD6913}"/>
    <dgm:cxn modelId="{38055384-88EE-40FE-A97D-FAEF59457F32}" srcId="{F77E31D5-C214-4090-98B2-03A7919F41C6}" destId="{0A456872-3FF7-41B2-A16B-52778A890C99}" srcOrd="2" destOrd="0" parTransId="{D919A125-19CD-4015-8CCF-1C814C1D04D2}" sibTransId="{0C13B243-73A6-46F2-B69C-60CC837E0DE3}"/>
    <dgm:cxn modelId="{DE7F197F-55CB-44C8-9852-F43B03D6F4E8}" srcId="{50316776-FFCB-409F-939F-9D449C6D519C}" destId="{EBB4A044-2C3F-4BBF-AF98-879A19AB64B8}" srcOrd="2" destOrd="0" parTransId="{E1B5D74F-F436-4070-BE82-70DC47153BC9}" sibTransId="{CF88A43A-8248-407A-B953-A442454A9C24}"/>
    <dgm:cxn modelId="{A416FD99-D35E-4122-8501-686C9AD7759C}" type="presOf" srcId="{22A694B7-5675-4DA6-8B0E-061F1E5DED82}" destId="{DEB8C46B-0B9A-4CF1-B85E-8A304E65D560}" srcOrd="0" destOrd="0" presId="urn:microsoft.com/office/officeart/2005/8/layout/hList1"/>
    <dgm:cxn modelId="{CA5B29BC-AE5A-49AE-B6BB-25135DC0862A}" srcId="{50316776-FFCB-409F-939F-9D449C6D519C}" destId="{24FDAE2D-0FED-46B2-9979-747530A3F040}" srcOrd="5" destOrd="0" parTransId="{BDCDE684-2137-419C-8694-4EA655661531}" sibTransId="{EB958C0D-B2BF-423A-8DA2-C1C256D94C8A}"/>
    <dgm:cxn modelId="{9784C005-C529-4BF4-B151-1C585D97C916}" type="presOf" srcId="{4214FA7A-A6F8-4A65-A582-DDF15F775B40}" destId="{0A40C942-0632-4167-AF25-045C91FD368D}" srcOrd="0" destOrd="1" presId="urn:microsoft.com/office/officeart/2005/8/layout/hList1"/>
    <dgm:cxn modelId="{1A61ECE0-E2B1-4BEC-8B4F-9607C3D7D895}" type="presOf" srcId="{FC59E1C5-9515-49D8-B889-95208ABBB184}" destId="{DEB8C46B-0B9A-4CF1-B85E-8A304E65D560}" srcOrd="0" destOrd="4" presId="urn:microsoft.com/office/officeart/2005/8/layout/hList1"/>
    <dgm:cxn modelId="{842B0E4A-7FD0-4ABF-9DCC-96AA4C4A25B9}" srcId="{F77E31D5-C214-4090-98B2-03A7919F41C6}" destId="{68E37C23-C04B-4E91-BEA0-C5008C2F84E2}" srcOrd="3" destOrd="0" parTransId="{8ADC8771-F3FB-4EFE-AA60-AD4C740F8455}" sibTransId="{0E198CB7-3983-4741-99D6-4FC1A56AEF45}"/>
    <dgm:cxn modelId="{90932A72-6437-48D1-80FE-85AE95937B2D}" type="presOf" srcId="{68E37C23-C04B-4E91-BEA0-C5008C2F84E2}" destId="{DEB8C46B-0B9A-4CF1-B85E-8A304E65D560}" srcOrd="0" destOrd="3" presId="urn:microsoft.com/office/officeart/2005/8/layout/hList1"/>
    <dgm:cxn modelId="{84A0B471-95CB-4B3A-9942-5F3F7D831444}" srcId="{E30DBE85-25B9-4558-B6DE-BB4D221F1D4B}" destId="{50316776-FFCB-409F-939F-9D449C6D519C}" srcOrd="0" destOrd="0" parTransId="{B3B93E6E-73CC-4043-AC4A-8BC092BABE34}" sibTransId="{3E12F3C5-EAEE-45E4-93D1-5D6D96B421CE}"/>
    <dgm:cxn modelId="{BC1C025C-AA5F-40F8-9AE0-692EB1ADF76A}" srcId="{F77E31D5-C214-4090-98B2-03A7919F41C6}" destId="{22A694B7-5675-4DA6-8B0E-061F1E5DED82}" srcOrd="0" destOrd="0" parTransId="{C315E1FD-6673-41BD-8674-9793222FF229}" sibTransId="{9C40031E-055B-4D60-932D-67ADAFD1DBDD}"/>
    <dgm:cxn modelId="{943003FD-BBFC-47A3-A945-521FD4C9250B}" type="presOf" srcId="{B87E8086-E3CA-447B-8BF6-9E020B79A6F7}" destId="{DEB8C46B-0B9A-4CF1-B85E-8A304E65D560}" srcOrd="0" destOrd="5" presId="urn:microsoft.com/office/officeart/2005/8/layout/hList1"/>
    <dgm:cxn modelId="{A7AD7688-B8F5-4E82-B5B4-80F9F82EA957}" type="presOf" srcId="{F77E31D5-C214-4090-98B2-03A7919F41C6}" destId="{BC4DEAE9-C715-48CD-AB73-8EB847E80704}" srcOrd="0" destOrd="0" presId="urn:microsoft.com/office/officeart/2005/8/layout/hList1"/>
    <dgm:cxn modelId="{AFB20FEE-0A9F-46D6-B78D-80006C6030F4}" type="presOf" srcId="{CF6CD82C-921A-4989-B464-25ECACC27AD0}" destId="{0A40C942-0632-4167-AF25-045C91FD368D}" srcOrd="0" destOrd="0" presId="urn:microsoft.com/office/officeart/2005/8/layout/hList1"/>
    <dgm:cxn modelId="{9AD7CA26-E45A-44A3-8B72-9EFFF9110D94}" type="presOf" srcId="{24FDAE2D-0FED-46B2-9979-747530A3F040}" destId="{0A40C942-0632-4167-AF25-045C91FD368D}" srcOrd="0" destOrd="5" presId="urn:microsoft.com/office/officeart/2005/8/layout/hList1"/>
    <dgm:cxn modelId="{188A041E-1632-400E-899C-2B1A586079A5}" type="presOf" srcId="{EBB4A044-2C3F-4BBF-AF98-879A19AB64B8}" destId="{0A40C942-0632-4167-AF25-045C91FD368D}" srcOrd="0" destOrd="2" presId="urn:microsoft.com/office/officeart/2005/8/layout/hList1"/>
    <dgm:cxn modelId="{E084EBB7-9E56-4966-938A-8192EF8CE358}" srcId="{50316776-FFCB-409F-939F-9D449C6D519C}" destId="{4214FA7A-A6F8-4A65-A582-DDF15F775B40}" srcOrd="1" destOrd="0" parTransId="{D14684AD-6148-4A65-9779-EA2046A587AF}" sibTransId="{2ED89B8E-DAF6-4F40-889B-B659E2A3EDA3}"/>
    <dgm:cxn modelId="{0662DA7C-B470-49FC-BB6C-07391B684595}" type="presParOf" srcId="{D639AD79-A4AA-42EC-8D15-0892FB21468C}" destId="{C7E5B78F-B18A-49E3-9446-4A2A2B831FF8}" srcOrd="0" destOrd="0" presId="urn:microsoft.com/office/officeart/2005/8/layout/hList1"/>
    <dgm:cxn modelId="{D68355CE-197D-4917-9612-A3C25846107F}" type="presParOf" srcId="{C7E5B78F-B18A-49E3-9446-4A2A2B831FF8}" destId="{57F541F2-1516-495D-9BBB-49E1A09B8282}" srcOrd="0" destOrd="0" presId="urn:microsoft.com/office/officeart/2005/8/layout/hList1"/>
    <dgm:cxn modelId="{AD26D5DB-B226-4D33-9765-467E3F208BD3}" type="presParOf" srcId="{C7E5B78F-B18A-49E3-9446-4A2A2B831FF8}" destId="{0A40C942-0632-4167-AF25-045C91FD368D}" srcOrd="1" destOrd="0" presId="urn:microsoft.com/office/officeart/2005/8/layout/hList1"/>
    <dgm:cxn modelId="{AC183C62-1149-47E4-8D0D-317434B8C0C1}" type="presParOf" srcId="{D639AD79-A4AA-42EC-8D15-0892FB21468C}" destId="{29D5C2D9-CA68-4668-8DC6-26300F70F0A9}" srcOrd="1" destOrd="0" presId="urn:microsoft.com/office/officeart/2005/8/layout/hList1"/>
    <dgm:cxn modelId="{0A852A72-50FC-491E-836A-F8CD48F0C36D}" type="presParOf" srcId="{D639AD79-A4AA-42EC-8D15-0892FB21468C}" destId="{75CC8267-913D-4652-8531-43FBEFB0BAF0}" srcOrd="2" destOrd="0" presId="urn:microsoft.com/office/officeart/2005/8/layout/hList1"/>
    <dgm:cxn modelId="{D13A168A-6A0F-48AA-BE5B-440C7F9873DC}" type="presParOf" srcId="{75CC8267-913D-4652-8531-43FBEFB0BAF0}" destId="{BC4DEAE9-C715-48CD-AB73-8EB847E80704}" srcOrd="0" destOrd="0" presId="urn:microsoft.com/office/officeart/2005/8/layout/hList1"/>
    <dgm:cxn modelId="{90055BA5-7A1A-4057-AA87-8D7A3020FF00}" type="presParOf" srcId="{75CC8267-913D-4652-8531-43FBEFB0BAF0}" destId="{DEB8C46B-0B9A-4CF1-B85E-8A304E65D56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C6834-3A0B-420D-A2E2-D0561476C667}">
      <dsp:nvSpPr>
        <dsp:cNvPr id="0" name=""/>
        <dsp:cNvSpPr/>
      </dsp:nvSpPr>
      <dsp:spPr>
        <a:xfrm>
          <a:off x="-4977497" y="-762658"/>
          <a:ext cx="5927984" cy="5927984"/>
        </a:xfrm>
        <a:prstGeom prst="blockArc">
          <a:avLst>
            <a:gd name="adj1" fmla="val 18900000"/>
            <a:gd name="adj2" fmla="val 2700000"/>
            <a:gd name="adj3" fmla="val 36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9BC30-9BCF-46CE-AA7F-0D9547651F3B}">
      <dsp:nvSpPr>
        <dsp:cNvPr id="0" name=""/>
        <dsp:cNvSpPr/>
      </dsp:nvSpPr>
      <dsp:spPr>
        <a:xfrm>
          <a:off x="611311" y="440266"/>
          <a:ext cx="6893724" cy="88053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Common pool of funds contributed by investors and invested in accordance to the objectives.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11311" y="440266"/>
        <a:ext cx="6893724" cy="880533"/>
      </dsp:txXfrm>
    </dsp:sp>
    <dsp:sp modelId="{065AC3EC-6472-494A-861B-9D6EDAF762CB}">
      <dsp:nvSpPr>
        <dsp:cNvPr id="0" name=""/>
        <dsp:cNvSpPr/>
      </dsp:nvSpPr>
      <dsp:spPr>
        <a:xfrm>
          <a:off x="60978" y="330200"/>
          <a:ext cx="1100666" cy="1100666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59319E-3D31-46E0-8727-FED3559DC443}">
      <dsp:nvSpPr>
        <dsp:cNvPr id="0" name=""/>
        <dsp:cNvSpPr/>
      </dsp:nvSpPr>
      <dsp:spPr>
        <a:xfrm>
          <a:off x="931385" y="1761066"/>
          <a:ext cx="6573650" cy="88053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55880" rIns="55880" bIns="5588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Investments are held in a trust of which the investors alone are the joint beneficial owners.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931385" y="1761066"/>
        <a:ext cx="6573650" cy="880533"/>
      </dsp:txXfrm>
    </dsp:sp>
    <dsp:sp modelId="{EAF629A9-D92E-44BC-940C-823E3BF094CF}">
      <dsp:nvSpPr>
        <dsp:cNvPr id="0" name=""/>
        <dsp:cNvSpPr/>
      </dsp:nvSpPr>
      <dsp:spPr>
        <a:xfrm>
          <a:off x="381052" y="1651000"/>
          <a:ext cx="1100666" cy="1100666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F1FEA7-83B9-4257-8C03-54A9D5FAE281}">
      <dsp:nvSpPr>
        <dsp:cNvPr id="0" name=""/>
        <dsp:cNvSpPr/>
      </dsp:nvSpPr>
      <dsp:spPr>
        <a:xfrm>
          <a:off x="611311" y="3081866"/>
          <a:ext cx="6893724" cy="88053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923" tIns="55880" rIns="55880" bIns="5588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Trustees oversee the management by investment manager.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611311" y="3081866"/>
        <a:ext cx="6893724" cy="880533"/>
      </dsp:txXfrm>
    </dsp:sp>
    <dsp:sp modelId="{8266B650-73B8-4821-9939-BD0CD746482D}">
      <dsp:nvSpPr>
        <dsp:cNvPr id="0" name=""/>
        <dsp:cNvSpPr/>
      </dsp:nvSpPr>
      <dsp:spPr>
        <a:xfrm>
          <a:off x="60978" y="2971800"/>
          <a:ext cx="1100666" cy="1100666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4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F2DC2-4E10-45C6-863B-C681845C4FD4}">
      <dsp:nvSpPr>
        <dsp:cNvPr id="0" name=""/>
        <dsp:cNvSpPr/>
      </dsp:nvSpPr>
      <dsp:spPr>
        <a:xfrm rot="5400000">
          <a:off x="4839752" y="-2680259"/>
          <a:ext cx="1442110" cy="69730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Gains made in portfolio are retained and reflected in NAV.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Realized profit/loss is treated as capital gains or loss.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No increase or decrease in number of units, except if units are purchased or sold, by the investor. </a:t>
          </a:r>
        </a:p>
      </dsp:txBody>
      <dsp:txXfrm rot="-5400000">
        <a:off x="2074285" y="155606"/>
        <a:ext cx="6902646" cy="1301314"/>
      </dsp:txXfrm>
    </dsp:sp>
    <dsp:sp modelId="{65FC48D5-33C1-473D-A985-53682F39D449}">
      <dsp:nvSpPr>
        <dsp:cNvPr id="0" name=""/>
        <dsp:cNvSpPr/>
      </dsp:nvSpPr>
      <dsp:spPr>
        <a:xfrm>
          <a:off x="163854" y="736"/>
          <a:ext cx="1910430" cy="1611052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Growth Option	</a:t>
          </a:r>
          <a:endParaRPr lang="en-US" sz="2000" kern="1200" dirty="0"/>
        </a:p>
      </dsp:txBody>
      <dsp:txXfrm>
        <a:off x="242499" y="79381"/>
        <a:ext cx="1753140" cy="1453762"/>
      </dsp:txXfrm>
    </dsp:sp>
    <dsp:sp modelId="{72809307-5EA5-4D43-872C-5C4ECCCF4BD4}">
      <dsp:nvSpPr>
        <dsp:cNvPr id="0" name=""/>
        <dsp:cNvSpPr/>
      </dsp:nvSpPr>
      <dsp:spPr>
        <a:xfrm rot="5400000">
          <a:off x="4840611" y="-999461"/>
          <a:ext cx="1450178" cy="699465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Fund declares dividend from realized profits.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Amount and frequency varies and depends upon distributable surplus.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NAV falls after dividend payout to the extent of dividend paid.</a:t>
          </a:r>
        </a:p>
      </dsp:txBody>
      <dsp:txXfrm rot="-5400000">
        <a:off x="2068372" y="1843570"/>
        <a:ext cx="6923865" cy="1308594"/>
      </dsp:txXfrm>
    </dsp:sp>
    <dsp:sp modelId="{B5ED81C0-8AF7-46E7-801B-9BDA682A0C43}">
      <dsp:nvSpPr>
        <dsp:cNvPr id="0" name=""/>
        <dsp:cNvSpPr/>
      </dsp:nvSpPr>
      <dsp:spPr>
        <a:xfrm>
          <a:off x="163854" y="1692341"/>
          <a:ext cx="1904517" cy="1611052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Dividend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Payout Option	</a:t>
          </a:r>
          <a:endParaRPr lang="en-US" sz="2000" b="1" kern="1200" dirty="0"/>
        </a:p>
      </dsp:txBody>
      <dsp:txXfrm>
        <a:off x="242499" y="1770986"/>
        <a:ext cx="1747227" cy="1453762"/>
      </dsp:txXfrm>
    </dsp:sp>
    <dsp:sp modelId="{9172FCD5-168B-44A6-8886-99FD0738CCD5}">
      <dsp:nvSpPr>
        <dsp:cNvPr id="0" name=""/>
        <dsp:cNvSpPr/>
      </dsp:nvSpPr>
      <dsp:spPr>
        <a:xfrm rot="5400000">
          <a:off x="4730263" y="720194"/>
          <a:ext cx="1660324" cy="69878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Dividend is re-invested in same scheme by buying additional units at ex-dividend NAV.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Number of units standing to the credit of the investor, increases each time a dividend is declared, and reinvested back into the scheme.</a:t>
          </a:r>
        </a:p>
      </dsp:txBody>
      <dsp:txXfrm rot="-5400000">
        <a:off x="2066512" y="3464995"/>
        <a:ext cx="6906777" cy="1498224"/>
      </dsp:txXfrm>
    </dsp:sp>
    <dsp:sp modelId="{E990F8D9-70F4-4D07-930A-74E8F5F26375}">
      <dsp:nvSpPr>
        <dsp:cNvPr id="0" name=""/>
        <dsp:cNvSpPr/>
      </dsp:nvSpPr>
      <dsp:spPr>
        <a:xfrm>
          <a:off x="163854" y="3408582"/>
          <a:ext cx="1902657" cy="1611052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Dividend Reinvestment Option</a:t>
          </a:r>
        </a:p>
      </dsp:txBody>
      <dsp:txXfrm>
        <a:off x="242499" y="3487227"/>
        <a:ext cx="1745367" cy="14537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2B790-3FC2-4511-90F1-CAA96321108E}">
      <dsp:nvSpPr>
        <dsp:cNvPr id="0" name=""/>
        <dsp:cNvSpPr/>
      </dsp:nvSpPr>
      <dsp:spPr>
        <a:xfrm rot="5400000">
          <a:off x="4836387" y="-1579007"/>
          <a:ext cx="2037801" cy="5705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Contains generic and statutory information of mutual fund.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Contains financial information of mutual fund.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Lays down rights of investor.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Other additional information.</a:t>
          </a:r>
          <a:endParaRPr lang="en-US" sz="1800" kern="1200" dirty="0"/>
        </a:p>
      </dsp:txBody>
      <dsp:txXfrm rot="-5400000">
        <a:off x="3002591" y="354266"/>
        <a:ext cx="5605918" cy="1838847"/>
      </dsp:txXfrm>
    </dsp:sp>
    <dsp:sp modelId="{16BFF52F-0935-40F3-BE40-CC559C42F944}">
      <dsp:nvSpPr>
        <dsp:cNvPr id="0" name=""/>
        <dsp:cNvSpPr/>
      </dsp:nvSpPr>
      <dsp:spPr>
        <a:xfrm>
          <a:off x="206693" y="63"/>
          <a:ext cx="2795896" cy="25472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Statement of additional information (SAI)</a:t>
          </a:r>
          <a:endParaRPr lang="en-US" sz="3200" kern="1200" dirty="0"/>
        </a:p>
      </dsp:txBody>
      <dsp:txXfrm>
        <a:off x="331040" y="124410"/>
        <a:ext cx="2547202" cy="2298558"/>
      </dsp:txXfrm>
    </dsp:sp>
    <dsp:sp modelId="{B58C96BE-A696-4ACA-8FAD-F891F3EDDD9A}">
      <dsp:nvSpPr>
        <dsp:cNvPr id="0" name=""/>
        <dsp:cNvSpPr/>
      </dsp:nvSpPr>
      <dsp:spPr>
        <a:xfrm rot="5400000">
          <a:off x="4836387" y="1095607"/>
          <a:ext cx="2037801" cy="570539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Scheme type (open or closed end).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Investment objective.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Asset allocation.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Investment strategies.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Terms with regard to liquidity.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Fees and expenses.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Other information relating to the scheme.</a:t>
          </a:r>
          <a:endParaRPr lang="en-US" sz="1800" kern="1200" dirty="0"/>
        </a:p>
      </dsp:txBody>
      <dsp:txXfrm rot="-5400000">
        <a:off x="3002591" y="3028881"/>
        <a:ext cx="5605918" cy="1838847"/>
      </dsp:txXfrm>
    </dsp:sp>
    <dsp:sp modelId="{74ED855C-9ADC-4F50-9A52-D1937514C127}">
      <dsp:nvSpPr>
        <dsp:cNvPr id="0" name=""/>
        <dsp:cNvSpPr/>
      </dsp:nvSpPr>
      <dsp:spPr>
        <a:xfrm>
          <a:off x="206693" y="2674678"/>
          <a:ext cx="2795896" cy="25472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Scheme information document (SID)</a:t>
          </a:r>
          <a:endParaRPr lang="en-US" sz="3200" kern="1200" dirty="0"/>
        </a:p>
      </dsp:txBody>
      <dsp:txXfrm>
        <a:off x="331040" y="2799025"/>
        <a:ext cx="2547202" cy="2298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296D4-A515-4B20-A629-80BB9100E9FF}">
      <dsp:nvSpPr>
        <dsp:cNvPr id="0" name=""/>
        <dsp:cNvSpPr/>
      </dsp:nvSpPr>
      <dsp:spPr>
        <a:xfrm rot="5400000">
          <a:off x="-105226" y="110984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251286"/>
        <a:ext cx="491058" cy="210454"/>
      </dsp:txXfrm>
    </dsp:sp>
    <dsp:sp modelId="{30598CBF-1CC2-4A3C-AF77-D937B963842A}">
      <dsp:nvSpPr>
        <dsp:cNvPr id="0" name=""/>
        <dsp:cNvSpPr/>
      </dsp:nvSpPr>
      <dsp:spPr>
        <a:xfrm rot="5400000">
          <a:off x="4635590" y="-4138773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Investment manager of the mutual fund.</a:t>
          </a:r>
          <a:endParaRPr lang="en-US" sz="1600" kern="1200" dirty="0"/>
        </a:p>
      </dsp:txBody>
      <dsp:txXfrm rot="-5400000">
        <a:off x="491059" y="28017"/>
        <a:ext cx="8722787" cy="411465"/>
      </dsp:txXfrm>
    </dsp:sp>
    <dsp:sp modelId="{6A065BE5-FBFA-4A0C-A825-074E7E878C4E}">
      <dsp:nvSpPr>
        <dsp:cNvPr id="0" name=""/>
        <dsp:cNvSpPr/>
      </dsp:nvSpPr>
      <dsp:spPr>
        <a:xfrm rot="5400000">
          <a:off x="-105226" y="738939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879241"/>
        <a:ext cx="491058" cy="210454"/>
      </dsp:txXfrm>
    </dsp:sp>
    <dsp:sp modelId="{7556D7A6-6D6E-4917-B04E-80DFD4990960}">
      <dsp:nvSpPr>
        <dsp:cNvPr id="0" name=""/>
        <dsp:cNvSpPr/>
      </dsp:nvSpPr>
      <dsp:spPr>
        <a:xfrm rot="5400000">
          <a:off x="4635590" y="-3510818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Appointed by the trustees, with SEBI approval.</a:t>
          </a:r>
          <a:endParaRPr lang="en-US" sz="1600" kern="1200" dirty="0"/>
        </a:p>
      </dsp:txBody>
      <dsp:txXfrm rot="-5400000">
        <a:off x="491059" y="655972"/>
        <a:ext cx="8722787" cy="411465"/>
      </dsp:txXfrm>
    </dsp:sp>
    <dsp:sp modelId="{48A167BD-E44A-457A-8D19-B74A1EC862B4}">
      <dsp:nvSpPr>
        <dsp:cNvPr id="0" name=""/>
        <dsp:cNvSpPr/>
      </dsp:nvSpPr>
      <dsp:spPr>
        <a:xfrm rot="5400000">
          <a:off x="-105226" y="1366894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1507196"/>
        <a:ext cx="491058" cy="210454"/>
      </dsp:txXfrm>
    </dsp:sp>
    <dsp:sp modelId="{BD1CCF4C-78E8-47FF-BFEE-6FC0BC5D84B9}">
      <dsp:nvSpPr>
        <dsp:cNvPr id="0" name=""/>
        <dsp:cNvSpPr/>
      </dsp:nvSpPr>
      <dsp:spPr>
        <a:xfrm rot="5400000">
          <a:off x="4635590" y="-2882863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Trustees and AMC enter into an investment management agreement.</a:t>
          </a:r>
          <a:endParaRPr lang="en-US" sz="1600" kern="1200" dirty="0"/>
        </a:p>
      </dsp:txBody>
      <dsp:txXfrm rot="-5400000">
        <a:off x="491059" y="1283927"/>
        <a:ext cx="8722787" cy="411465"/>
      </dsp:txXfrm>
    </dsp:sp>
    <dsp:sp modelId="{6F30FB82-2676-42E3-BF33-9E150D620CAA}">
      <dsp:nvSpPr>
        <dsp:cNvPr id="0" name=""/>
        <dsp:cNvSpPr/>
      </dsp:nvSpPr>
      <dsp:spPr>
        <a:xfrm rot="5400000">
          <a:off x="-105226" y="1994849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2135151"/>
        <a:ext cx="491058" cy="210454"/>
      </dsp:txXfrm>
    </dsp:sp>
    <dsp:sp modelId="{A9FC95C2-6E0F-434A-9072-7A9391DE0826}">
      <dsp:nvSpPr>
        <dsp:cNvPr id="0" name=""/>
        <dsp:cNvSpPr/>
      </dsp:nvSpPr>
      <dsp:spPr>
        <a:xfrm rot="5400000">
          <a:off x="4635590" y="-2254908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Required to invest seed capital of 1% of amount raised subject to a maximum of Rs.50 lakh in all open-ended schemes.</a:t>
          </a:r>
          <a:endParaRPr lang="en-US" sz="1600" kern="1200" dirty="0"/>
        </a:p>
      </dsp:txBody>
      <dsp:txXfrm rot="-5400000">
        <a:off x="491059" y="1911882"/>
        <a:ext cx="8722787" cy="411465"/>
      </dsp:txXfrm>
    </dsp:sp>
    <dsp:sp modelId="{E6B513E6-A429-4A33-8102-7A067C007FFD}">
      <dsp:nvSpPr>
        <dsp:cNvPr id="0" name=""/>
        <dsp:cNvSpPr/>
      </dsp:nvSpPr>
      <dsp:spPr>
        <a:xfrm rot="5400000">
          <a:off x="-105226" y="2622804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2763106"/>
        <a:ext cx="491058" cy="210454"/>
      </dsp:txXfrm>
    </dsp:sp>
    <dsp:sp modelId="{D3F65878-F132-413D-85C8-FE3A1E5836EE}">
      <dsp:nvSpPr>
        <dsp:cNvPr id="0" name=""/>
        <dsp:cNvSpPr/>
      </dsp:nvSpPr>
      <dsp:spPr>
        <a:xfrm rot="5400000">
          <a:off x="4635590" y="-1626953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cs typeface="Arial" panose="020B0604020202020204" pitchFamily="34" charset="0"/>
            </a:rPr>
            <a:t>Should have a net worth of at least Rs.50 crore at all times.</a:t>
          </a:r>
          <a:endParaRPr lang="en-US" sz="1600" kern="1200" dirty="0"/>
        </a:p>
      </dsp:txBody>
      <dsp:txXfrm rot="-5400000">
        <a:off x="491059" y="2539837"/>
        <a:ext cx="8722787" cy="411465"/>
      </dsp:txXfrm>
    </dsp:sp>
    <dsp:sp modelId="{294FC537-1BF9-4A9E-B1F5-14C70C21EA57}">
      <dsp:nvSpPr>
        <dsp:cNvPr id="0" name=""/>
        <dsp:cNvSpPr/>
      </dsp:nvSpPr>
      <dsp:spPr>
        <a:xfrm rot="5400000">
          <a:off x="-105226" y="3250759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3391061"/>
        <a:ext cx="491058" cy="210454"/>
      </dsp:txXfrm>
    </dsp:sp>
    <dsp:sp modelId="{45E54322-2AD4-403B-A281-660C006348F7}">
      <dsp:nvSpPr>
        <dsp:cNvPr id="0" name=""/>
        <dsp:cNvSpPr/>
      </dsp:nvSpPr>
      <dsp:spPr>
        <a:xfrm rot="5400000">
          <a:off x="4635590" y="-998998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At least 50% of members of the board of an AMC have to be independent.</a:t>
          </a:r>
          <a:endParaRPr lang="en-US" sz="1600" kern="1200" dirty="0"/>
        </a:p>
      </dsp:txBody>
      <dsp:txXfrm rot="-5400000">
        <a:off x="491059" y="3167792"/>
        <a:ext cx="8722787" cy="411465"/>
      </dsp:txXfrm>
    </dsp:sp>
    <dsp:sp modelId="{F6DAB37F-AF0F-4460-B8BE-BEBB8055EAFD}">
      <dsp:nvSpPr>
        <dsp:cNvPr id="0" name=""/>
        <dsp:cNvSpPr/>
      </dsp:nvSpPr>
      <dsp:spPr>
        <a:xfrm rot="5400000">
          <a:off x="-105226" y="3878714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4019016"/>
        <a:ext cx="491058" cy="210454"/>
      </dsp:txXfrm>
    </dsp:sp>
    <dsp:sp modelId="{65FB1504-4DCD-40E7-9FB5-67DE2ED50915}">
      <dsp:nvSpPr>
        <dsp:cNvPr id="0" name=""/>
        <dsp:cNvSpPr/>
      </dsp:nvSpPr>
      <dsp:spPr>
        <a:xfrm rot="5400000">
          <a:off x="4635590" y="-371043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AMC of one mutual fund cannot be an AMC or trustee of another fund.</a:t>
          </a:r>
          <a:endParaRPr lang="en-US" sz="1600" kern="1200" dirty="0"/>
        </a:p>
      </dsp:txBody>
      <dsp:txXfrm rot="-5400000">
        <a:off x="491059" y="3795747"/>
        <a:ext cx="8722787" cy="411465"/>
      </dsp:txXfrm>
    </dsp:sp>
    <dsp:sp modelId="{CC3A32E4-8609-42A9-81DB-B9215901C08A}">
      <dsp:nvSpPr>
        <dsp:cNvPr id="0" name=""/>
        <dsp:cNvSpPr/>
      </dsp:nvSpPr>
      <dsp:spPr>
        <a:xfrm rot="5400000">
          <a:off x="-105226" y="4506669"/>
          <a:ext cx="701512" cy="491058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 rot="-5400000">
        <a:off x="1" y="4646971"/>
        <a:ext cx="491058" cy="210454"/>
      </dsp:txXfrm>
    </dsp:sp>
    <dsp:sp modelId="{C3ECC03E-8ECA-41CE-800D-BA4360A1F70F}">
      <dsp:nvSpPr>
        <dsp:cNvPr id="0" name=""/>
        <dsp:cNvSpPr/>
      </dsp:nvSpPr>
      <dsp:spPr>
        <a:xfrm rot="5400000">
          <a:off x="4635590" y="256910"/>
          <a:ext cx="455983" cy="874504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cs typeface="Arial" panose="020B0604020202020204" pitchFamily="34" charset="0"/>
            </a:rPr>
            <a:t>AMCs cannot engage in any business other than that of financial advisory and investment management</a:t>
          </a:r>
          <a:endParaRPr lang="en-US" sz="1600" kern="1200" dirty="0"/>
        </a:p>
      </dsp:txBody>
      <dsp:txXfrm rot="-5400000">
        <a:off x="491059" y="4423701"/>
        <a:ext cx="8722787" cy="4114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F2DC2-4E10-45C6-863B-C681845C4FD4}">
      <dsp:nvSpPr>
        <dsp:cNvPr id="0" name=""/>
        <dsp:cNvSpPr/>
      </dsp:nvSpPr>
      <dsp:spPr>
        <a:xfrm rot="5400000">
          <a:off x="5623948" y="-2137223"/>
          <a:ext cx="1300665" cy="5905206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No fixed maturity date.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Accept continuous sale and re-purchase requests.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Transactions are NAV-based.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Unit capital is not fixed.</a:t>
          </a:r>
          <a:endParaRPr lang="en-US" sz="1800" kern="1200" dirty="0"/>
        </a:p>
      </dsp:txBody>
      <dsp:txXfrm rot="-5400000">
        <a:off x="3321678" y="228540"/>
        <a:ext cx="5841713" cy="1173679"/>
      </dsp:txXfrm>
    </dsp:sp>
    <dsp:sp modelId="{65FC48D5-33C1-473D-A985-53682F39D449}">
      <dsp:nvSpPr>
        <dsp:cNvPr id="0" name=""/>
        <dsp:cNvSpPr/>
      </dsp:nvSpPr>
      <dsp:spPr>
        <a:xfrm>
          <a:off x="0" y="2463"/>
          <a:ext cx="3321678" cy="1625832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Open Ended Funds</a:t>
          </a:r>
          <a:endParaRPr lang="en-US" sz="3800" kern="1200" dirty="0"/>
        </a:p>
      </dsp:txBody>
      <dsp:txXfrm>
        <a:off x="79367" y="81830"/>
        <a:ext cx="3162944" cy="1467098"/>
      </dsp:txXfrm>
    </dsp:sp>
    <dsp:sp modelId="{72809307-5EA5-4D43-872C-5C4ECCCF4BD4}">
      <dsp:nvSpPr>
        <dsp:cNvPr id="0" name=""/>
        <dsp:cNvSpPr/>
      </dsp:nvSpPr>
      <dsp:spPr>
        <a:xfrm rot="5400000">
          <a:off x="5623948" y="-430099"/>
          <a:ext cx="1300665" cy="5905206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Run for a specific period.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Offered in an NFO but are closed for further purchases after NFO.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Unit capital is kept constant.</a:t>
          </a:r>
          <a:endParaRPr lang="en-US" sz="1800" kern="1200" dirty="0"/>
        </a:p>
      </dsp:txBody>
      <dsp:txXfrm rot="-5400000">
        <a:off x="3321678" y="1935664"/>
        <a:ext cx="5841713" cy="1173679"/>
      </dsp:txXfrm>
    </dsp:sp>
    <dsp:sp modelId="{B5ED81C0-8AF7-46E7-801B-9BDA682A0C43}">
      <dsp:nvSpPr>
        <dsp:cNvPr id="0" name=""/>
        <dsp:cNvSpPr/>
      </dsp:nvSpPr>
      <dsp:spPr>
        <a:xfrm>
          <a:off x="0" y="1709587"/>
          <a:ext cx="3321678" cy="1625832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Closed Ended Funds</a:t>
          </a:r>
          <a:endParaRPr lang="en-US" sz="3800" b="1" kern="1200" dirty="0"/>
        </a:p>
      </dsp:txBody>
      <dsp:txXfrm>
        <a:off x="79367" y="1788954"/>
        <a:ext cx="3162944" cy="1467098"/>
      </dsp:txXfrm>
    </dsp:sp>
    <dsp:sp modelId="{F259F0C4-702C-4C64-86DD-C9FFAC772AC9}">
      <dsp:nvSpPr>
        <dsp:cNvPr id="0" name=""/>
        <dsp:cNvSpPr/>
      </dsp:nvSpPr>
      <dsp:spPr>
        <a:xfrm rot="5400000">
          <a:off x="5623948" y="1277024"/>
          <a:ext cx="1300665" cy="5905206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Variant of closed-ended funds.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Becomes open-ended at specific intervals.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Have to be mandatorily listed.</a:t>
          </a:r>
          <a:endParaRPr lang="en-US" sz="1800" kern="1200" dirty="0"/>
        </a:p>
      </dsp:txBody>
      <dsp:txXfrm rot="-5400000">
        <a:off x="3321678" y="3642788"/>
        <a:ext cx="5841713" cy="1173679"/>
      </dsp:txXfrm>
    </dsp:sp>
    <dsp:sp modelId="{A18E4CD7-0029-40DC-B07C-4A0E802E6E19}">
      <dsp:nvSpPr>
        <dsp:cNvPr id="0" name=""/>
        <dsp:cNvSpPr/>
      </dsp:nvSpPr>
      <dsp:spPr>
        <a:xfrm>
          <a:off x="0" y="3416711"/>
          <a:ext cx="3321678" cy="1625832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Interval Funds</a:t>
          </a:r>
          <a:endParaRPr lang="en-US" sz="3800" kern="1200" dirty="0"/>
        </a:p>
      </dsp:txBody>
      <dsp:txXfrm>
        <a:off x="79367" y="3496078"/>
        <a:ext cx="3162944" cy="1467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F2DC2-4E10-45C6-863B-C681845C4FD4}">
      <dsp:nvSpPr>
        <dsp:cNvPr id="0" name=""/>
        <dsp:cNvSpPr/>
      </dsp:nvSpPr>
      <dsp:spPr>
        <a:xfrm rot="5400000">
          <a:off x="5623948" y="-2137223"/>
          <a:ext cx="1300665" cy="5905206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 in short and long term debt instruments.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Aim to provide regular income.</a:t>
          </a:r>
          <a:endParaRPr lang="en-US" sz="1800" kern="1200" dirty="0"/>
        </a:p>
      </dsp:txBody>
      <dsp:txXfrm rot="-5400000">
        <a:off x="3321678" y="228540"/>
        <a:ext cx="5841713" cy="1173679"/>
      </dsp:txXfrm>
    </dsp:sp>
    <dsp:sp modelId="{65FC48D5-33C1-473D-A985-53682F39D449}">
      <dsp:nvSpPr>
        <dsp:cNvPr id="0" name=""/>
        <dsp:cNvSpPr/>
      </dsp:nvSpPr>
      <dsp:spPr>
        <a:xfrm>
          <a:off x="0" y="2463"/>
          <a:ext cx="3321678" cy="1625832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Debt Funds</a:t>
          </a:r>
          <a:endParaRPr lang="en-US" sz="4800" kern="1200" dirty="0"/>
        </a:p>
      </dsp:txBody>
      <dsp:txXfrm>
        <a:off x="79367" y="81830"/>
        <a:ext cx="3162944" cy="1467098"/>
      </dsp:txXfrm>
    </dsp:sp>
    <dsp:sp modelId="{72809307-5EA5-4D43-872C-5C4ECCCF4BD4}">
      <dsp:nvSpPr>
        <dsp:cNvPr id="0" name=""/>
        <dsp:cNvSpPr/>
      </dsp:nvSpPr>
      <dsp:spPr>
        <a:xfrm rot="5400000">
          <a:off x="5623948" y="-430099"/>
          <a:ext cx="1300665" cy="5905206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 in equity securities. 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Aim to provide growth and capital appreciation over long term. </a:t>
          </a:r>
          <a:endParaRPr lang="en-US" sz="1800" kern="1200" dirty="0"/>
        </a:p>
      </dsp:txBody>
      <dsp:txXfrm rot="-5400000">
        <a:off x="3321678" y="1935664"/>
        <a:ext cx="5841713" cy="1173679"/>
      </dsp:txXfrm>
    </dsp:sp>
    <dsp:sp modelId="{B5ED81C0-8AF7-46E7-801B-9BDA682A0C43}">
      <dsp:nvSpPr>
        <dsp:cNvPr id="0" name=""/>
        <dsp:cNvSpPr/>
      </dsp:nvSpPr>
      <dsp:spPr>
        <a:xfrm>
          <a:off x="0" y="1709587"/>
          <a:ext cx="3321678" cy="1625832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Equity Funds</a:t>
          </a:r>
          <a:endParaRPr lang="en-US" sz="4800" b="1" kern="1200" dirty="0"/>
        </a:p>
      </dsp:txBody>
      <dsp:txXfrm>
        <a:off x="79367" y="1788954"/>
        <a:ext cx="3162944" cy="1467098"/>
      </dsp:txXfrm>
    </dsp:sp>
    <dsp:sp modelId="{F259F0C4-702C-4C64-86DD-C9FFAC772AC9}">
      <dsp:nvSpPr>
        <dsp:cNvPr id="0" name=""/>
        <dsp:cNvSpPr/>
      </dsp:nvSpPr>
      <dsp:spPr>
        <a:xfrm rot="5400000">
          <a:off x="5623948" y="1277024"/>
          <a:ext cx="1300665" cy="5905206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 in a combination of equity and debt securities.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Proportion of equity and debt may vary.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Aim to provide for both income and capital appreciation.</a:t>
          </a:r>
          <a:endParaRPr lang="en-US" sz="1800" kern="1200" dirty="0"/>
        </a:p>
      </dsp:txBody>
      <dsp:txXfrm rot="-5400000">
        <a:off x="3321678" y="3642788"/>
        <a:ext cx="5841713" cy="1173679"/>
      </dsp:txXfrm>
    </dsp:sp>
    <dsp:sp modelId="{A18E4CD7-0029-40DC-B07C-4A0E802E6E19}">
      <dsp:nvSpPr>
        <dsp:cNvPr id="0" name=""/>
        <dsp:cNvSpPr/>
      </dsp:nvSpPr>
      <dsp:spPr>
        <a:xfrm>
          <a:off x="0" y="3416711"/>
          <a:ext cx="3321678" cy="1625832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Hybrid Funds</a:t>
          </a:r>
          <a:endParaRPr lang="en-US" sz="4800" kern="1200" dirty="0"/>
        </a:p>
      </dsp:txBody>
      <dsp:txXfrm>
        <a:off x="79367" y="3496078"/>
        <a:ext cx="3162944" cy="14670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F2DC2-4E10-45C6-863B-C681845C4FD4}">
      <dsp:nvSpPr>
        <dsp:cNvPr id="0" name=""/>
        <dsp:cNvSpPr/>
      </dsp:nvSpPr>
      <dsp:spPr>
        <a:xfrm rot="5400000">
          <a:off x="5289914" y="-1722082"/>
          <a:ext cx="1968735" cy="590520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Replicate a market </a:t>
          </a:r>
          <a:r>
            <a:rPr lang="en-US" sz="1600" kern="1200" dirty="0" smtClean="0"/>
            <a:t>index.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Invest in same securities and in same proportion as that of index.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No active selection of any stock / sector.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Expenses are lower.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Portfolio is modified every time index composition changes.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 rot="-5400000">
        <a:off x="3321679" y="342259"/>
        <a:ext cx="5809100" cy="1776523"/>
      </dsp:txXfrm>
    </dsp:sp>
    <dsp:sp modelId="{65FC48D5-33C1-473D-A985-53682F39D449}">
      <dsp:nvSpPr>
        <dsp:cNvPr id="0" name=""/>
        <dsp:cNvSpPr/>
      </dsp:nvSpPr>
      <dsp:spPr>
        <a:xfrm>
          <a:off x="0" y="61"/>
          <a:ext cx="3321678" cy="2460918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Passive Funds</a:t>
          </a:r>
          <a:endParaRPr lang="en-US" sz="5700" kern="1200" dirty="0"/>
        </a:p>
      </dsp:txBody>
      <dsp:txXfrm>
        <a:off x="120132" y="120193"/>
        <a:ext cx="3081414" cy="2220654"/>
      </dsp:txXfrm>
    </dsp:sp>
    <dsp:sp modelId="{72809307-5EA5-4D43-872C-5C4ECCCF4BD4}">
      <dsp:nvSpPr>
        <dsp:cNvPr id="0" name=""/>
        <dsp:cNvSpPr/>
      </dsp:nvSpPr>
      <dsp:spPr>
        <a:xfrm rot="5400000">
          <a:off x="5289914" y="861882"/>
          <a:ext cx="1968735" cy="590520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Invests in securities and sectors that may offer a better return than the index.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Actively manage the allocation to market securities and cash.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May perform better or worse than the market index.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Incur a higher cost than passive funds.</a:t>
          </a: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 rot="-5400000">
        <a:off x="3321679" y="2926223"/>
        <a:ext cx="5809100" cy="1776523"/>
      </dsp:txXfrm>
    </dsp:sp>
    <dsp:sp modelId="{B5ED81C0-8AF7-46E7-801B-9BDA682A0C43}">
      <dsp:nvSpPr>
        <dsp:cNvPr id="0" name=""/>
        <dsp:cNvSpPr/>
      </dsp:nvSpPr>
      <dsp:spPr>
        <a:xfrm>
          <a:off x="0" y="2584026"/>
          <a:ext cx="3321678" cy="2460918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Active Funds</a:t>
          </a:r>
          <a:endParaRPr lang="en-US" sz="5700" b="1" kern="1200" dirty="0"/>
        </a:p>
      </dsp:txBody>
      <dsp:txXfrm>
        <a:off x="120132" y="2704158"/>
        <a:ext cx="3081414" cy="22206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1EA97-A16F-4571-B0A1-D6343F4BE44E}">
      <dsp:nvSpPr>
        <dsp:cNvPr id="0" name=""/>
        <dsp:cNvSpPr/>
      </dsp:nvSpPr>
      <dsp:spPr>
        <a:xfrm>
          <a:off x="425470" y="46167"/>
          <a:ext cx="3740835" cy="2244501"/>
        </a:xfrm>
        <a:prstGeom prst="ellips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Via Physical Mutual Fund Application Form</a:t>
          </a:r>
          <a:endParaRPr lang="en-US" sz="2000" kern="1200" dirty="0"/>
        </a:p>
      </dsp:txBody>
      <dsp:txXfrm>
        <a:off x="973303" y="374867"/>
        <a:ext cx="2645169" cy="1587101"/>
      </dsp:txXfrm>
    </dsp:sp>
    <dsp:sp modelId="{8DCC1CF0-77E8-48FB-82C3-A6D7F481214C}">
      <dsp:nvSpPr>
        <dsp:cNvPr id="0" name=""/>
        <dsp:cNvSpPr/>
      </dsp:nvSpPr>
      <dsp:spPr>
        <a:xfrm>
          <a:off x="4540390" y="46167"/>
          <a:ext cx="3740835" cy="2244501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Via Online Mode (Website of Mutual Fund)</a:t>
          </a:r>
          <a:endParaRPr lang="en-US" sz="2000" kern="1200" dirty="0"/>
        </a:p>
      </dsp:txBody>
      <dsp:txXfrm>
        <a:off x="5088223" y="374867"/>
        <a:ext cx="2645169" cy="1587101"/>
      </dsp:txXfrm>
    </dsp:sp>
    <dsp:sp modelId="{D5DE2511-6995-408C-AABD-DFDF6BC05821}">
      <dsp:nvSpPr>
        <dsp:cNvPr id="0" name=""/>
        <dsp:cNvSpPr/>
      </dsp:nvSpPr>
      <dsp:spPr>
        <a:xfrm>
          <a:off x="439985" y="2621208"/>
          <a:ext cx="3740835" cy="2244501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Via Mobile App of Mutual Fund</a:t>
          </a:r>
          <a:endParaRPr lang="en-US" sz="2000" kern="1200" dirty="0"/>
        </a:p>
      </dsp:txBody>
      <dsp:txXfrm>
        <a:off x="987818" y="2949908"/>
        <a:ext cx="2645169" cy="1587101"/>
      </dsp:txXfrm>
    </dsp:sp>
    <dsp:sp modelId="{A11AA6BD-B0B6-478A-B77E-C61C7EF66212}">
      <dsp:nvSpPr>
        <dsp:cNvPr id="0" name=""/>
        <dsp:cNvSpPr/>
      </dsp:nvSpPr>
      <dsp:spPr>
        <a:xfrm>
          <a:off x="4540390" y="2623832"/>
          <a:ext cx="3740835" cy="2244501"/>
        </a:xfrm>
        <a:prstGeom prst="ellips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Via AMFI Registered Mutual Fund Distributor (using physical form/ online/ mobile app)</a:t>
          </a:r>
          <a:endParaRPr lang="en-US" sz="2000" kern="1200" dirty="0"/>
        </a:p>
      </dsp:txBody>
      <dsp:txXfrm>
        <a:off x="5088223" y="2952532"/>
        <a:ext cx="2645169" cy="15871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0D612-C8A5-415E-A7CA-3AA5FE49C593}">
      <dsp:nvSpPr>
        <dsp:cNvPr id="0" name=""/>
        <dsp:cNvSpPr/>
      </dsp:nvSpPr>
      <dsp:spPr>
        <a:xfrm>
          <a:off x="0" y="2975"/>
          <a:ext cx="8946303" cy="695835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Indicate whether you are a First Time Investor/ Existing Investor.</a:t>
          </a:r>
          <a:endParaRPr lang="en-US" sz="2000" kern="1200" dirty="0"/>
        </a:p>
      </dsp:txBody>
      <dsp:txXfrm>
        <a:off x="20380" y="23355"/>
        <a:ext cx="8905543" cy="655075"/>
      </dsp:txXfrm>
    </dsp:sp>
    <dsp:sp modelId="{9A111D98-390B-4A51-8309-FAF70DABDA8C}">
      <dsp:nvSpPr>
        <dsp:cNvPr id="0" name=""/>
        <dsp:cNvSpPr/>
      </dsp:nvSpPr>
      <dsp:spPr>
        <a:xfrm rot="5400000">
          <a:off x="4342682" y="716207"/>
          <a:ext cx="260938" cy="313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4379214" y="742301"/>
        <a:ext cx="187875" cy="182657"/>
      </dsp:txXfrm>
    </dsp:sp>
    <dsp:sp modelId="{9481DB1A-967D-481A-8BBF-252B5A620B48}">
      <dsp:nvSpPr>
        <dsp:cNvPr id="0" name=""/>
        <dsp:cNvSpPr/>
      </dsp:nvSpPr>
      <dsp:spPr>
        <a:xfrm>
          <a:off x="0" y="1046729"/>
          <a:ext cx="8946303" cy="69583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Visit official website of KRA and check whether you are KYC compliant or not. You must submit this KYC status.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0380" y="1067109"/>
        <a:ext cx="8905543" cy="655075"/>
      </dsp:txXfrm>
    </dsp:sp>
    <dsp:sp modelId="{D9F1A59B-6C36-42A2-ACA5-D641EC9EE2AD}">
      <dsp:nvSpPr>
        <dsp:cNvPr id="0" name=""/>
        <dsp:cNvSpPr/>
      </dsp:nvSpPr>
      <dsp:spPr>
        <a:xfrm rot="5400000">
          <a:off x="4342682" y="1759960"/>
          <a:ext cx="260938" cy="313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4379214" y="1786054"/>
        <a:ext cx="187875" cy="182657"/>
      </dsp:txXfrm>
    </dsp:sp>
    <dsp:sp modelId="{610CDD1B-1A5B-4EF6-B9FE-D135E3CE06BA}">
      <dsp:nvSpPr>
        <dsp:cNvPr id="0" name=""/>
        <dsp:cNvSpPr/>
      </dsp:nvSpPr>
      <dsp:spPr>
        <a:xfrm>
          <a:off x="0" y="2090482"/>
          <a:ext cx="8946303" cy="695835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Provide your details like name, address, etc.</a:t>
          </a:r>
          <a:endParaRPr lang="en-US" sz="2000" kern="1200" dirty="0"/>
        </a:p>
      </dsp:txBody>
      <dsp:txXfrm>
        <a:off x="20380" y="2110862"/>
        <a:ext cx="8905543" cy="655075"/>
      </dsp:txXfrm>
    </dsp:sp>
    <dsp:sp modelId="{5674CA5C-41CF-4345-871E-60D9147BD576}">
      <dsp:nvSpPr>
        <dsp:cNvPr id="0" name=""/>
        <dsp:cNvSpPr/>
      </dsp:nvSpPr>
      <dsp:spPr>
        <a:xfrm rot="5400000">
          <a:off x="4342682" y="2803713"/>
          <a:ext cx="260938" cy="313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4379214" y="2829807"/>
        <a:ext cx="187875" cy="182657"/>
      </dsp:txXfrm>
    </dsp:sp>
    <dsp:sp modelId="{5C878FF5-B9D9-478B-8B43-5DD94EC200F0}">
      <dsp:nvSpPr>
        <dsp:cNvPr id="0" name=""/>
        <dsp:cNvSpPr/>
      </dsp:nvSpPr>
      <dsp:spPr>
        <a:xfrm>
          <a:off x="0" y="3134235"/>
          <a:ext cx="8946303" cy="695835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Submit Bank account details and copy of “Cancelled </a:t>
          </a:r>
          <a:r>
            <a:rPr lang="en-US" sz="2000" kern="1200" dirty="0" err="1" smtClean="0">
              <a:solidFill>
                <a:schemeClr val="tx1"/>
              </a:solidFill>
            </a:rPr>
            <a:t>Cheque</a:t>
          </a:r>
          <a:r>
            <a:rPr lang="en-US" sz="2000" kern="1200" dirty="0" smtClean="0">
              <a:solidFill>
                <a:schemeClr val="tx1"/>
              </a:solidFill>
            </a:rPr>
            <a:t>”.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0380" y="3154615"/>
        <a:ext cx="8905543" cy="655075"/>
      </dsp:txXfrm>
    </dsp:sp>
    <dsp:sp modelId="{5EC24855-751D-4C5F-AF4F-8446A896B830}">
      <dsp:nvSpPr>
        <dsp:cNvPr id="0" name=""/>
        <dsp:cNvSpPr/>
      </dsp:nvSpPr>
      <dsp:spPr>
        <a:xfrm rot="5400000">
          <a:off x="4342682" y="3847466"/>
          <a:ext cx="260938" cy="313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4379214" y="3873560"/>
        <a:ext cx="187875" cy="182657"/>
      </dsp:txXfrm>
    </dsp:sp>
    <dsp:sp modelId="{6765F796-5187-44EA-A4E6-C32D50CD4FD9}">
      <dsp:nvSpPr>
        <dsp:cNvPr id="0" name=""/>
        <dsp:cNvSpPr/>
      </dsp:nvSpPr>
      <dsp:spPr>
        <a:xfrm>
          <a:off x="0" y="4177988"/>
          <a:ext cx="8946303" cy="695835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Once documents are accepted by Mutual Fund Company, you may start making investment.</a:t>
          </a:r>
          <a:endParaRPr lang="en-US" sz="2000" kern="1200" dirty="0"/>
        </a:p>
      </dsp:txBody>
      <dsp:txXfrm>
        <a:off x="20380" y="4198368"/>
        <a:ext cx="8905543" cy="6550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F2DC2-4E10-45C6-863B-C681845C4FD4}">
      <dsp:nvSpPr>
        <dsp:cNvPr id="0" name=""/>
        <dsp:cNvSpPr/>
      </dsp:nvSpPr>
      <dsp:spPr>
        <a:xfrm rot="5400000">
          <a:off x="5523045" y="-1831790"/>
          <a:ext cx="1968735" cy="6124624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One time investment.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Usually, large sum of money is invested in one go.</a:t>
          </a:r>
          <a:endParaRPr lang="en-US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Investor faces risk of volatility in markets.</a:t>
          </a:r>
          <a:endParaRPr lang="en-US" sz="1800" kern="1200" dirty="0"/>
        </a:p>
      </dsp:txBody>
      <dsp:txXfrm rot="-5400000">
        <a:off x="3445101" y="342260"/>
        <a:ext cx="6028518" cy="1776523"/>
      </dsp:txXfrm>
    </dsp:sp>
    <dsp:sp modelId="{65FC48D5-33C1-473D-A985-53682F39D449}">
      <dsp:nvSpPr>
        <dsp:cNvPr id="0" name=""/>
        <dsp:cNvSpPr/>
      </dsp:nvSpPr>
      <dsp:spPr>
        <a:xfrm>
          <a:off x="0" y="61"/>
          <a:ext cx="3445101" cy="2460918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Lump-sum Investment</a:t>
          </a:r>
          <a:endParaRPr lang="en-US" sz="4000" kern="1200" dirty="0"/>
        </a:p>
      </dsp:txBody>
      <dsp:txXfrm>
        <a:off x="120132" y="120193"/>
        <a:ext cx="3204837" cy="2220654"/>
      </dsp:txXfrm>
    </dsp:sp>
    <dsp:sp modelId="{72809307-5EA5-4D43-872C-5C4ECCCF4BD4}">
      <dsp:nvSpPr>
        <dsp:cNvPr id="0" name=""/>
        <dsp:cNvSpPr/>
      </dsp:nvSpPr>
      <dsp:spPr>
        <a:xfrm rot="5400000">
          <a:off x="5523045" y="752173"/>
          <a:ext cx="1968735" cy="6124624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Staggered Investment.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Period of commitment - 6 months, 1 / 3 / 5 years.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Specific intervals - monthly, quarterly, </a:t>
          </a:r>
          <a:r>
            <a:rPr lang="en-US" sz="1800" kern="1200" dirty="0" smtClean="0"/>
            <a:t>half-yearly.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Made on specific dates e.g. 1st, 5th, 10th, 15th of every </a:t>
          </a:r>
          <a:r>
            <a:rPr lang="en-US" sz="1800" kern="1200" dirty="0" smtClean="0"/>
            <a:t>month.</a:t>
          </a:r>
          <a:endParaRPr lang="en-US" sz="1800" kern="1200" dirty="0"/>
        </a:p>
      </dsp:txBody>
      <dsp:txXfrm rot="-5400000">
        <a:off x="3445101" y="2926223"/>
        <a:ext cx="6028518" cy="1776523"/>
      </dsp:txXfrm>
    </dsp:sp>
    <dsp:sp modelId="{B5ED81C0-8AF7-46E7-801B-9BDA682A0C43}">
      <dsp:nvSpPr>
        <dsp:cNvPr id="0" name=""/>
        <dsp:cNvSpPr/>
      </dsp:nvSpPr>
      <dsp:spPr>
        <a:xfrm>
          <a:off x="0" y="2584026"/>
          <a:ext cx="3445101" cy="2460918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Systematic Investment Plan (SIP)</a:t>
          </a:r>
          <a:endParaRPr lang="en-US" sz="4000" b="1" kern="1200" dirty="0"/>
        </a:p>
      </dsp:txBody>
      <dsp:txXfrm>
        <a:off x="120132" y="2704158"/>
        <a:ext cx="3204837" cy="22206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541F2-1516-495D-9BBB-49E1A09B8282}">
      <dsp:nvSpPr>
        <dsp:cNvPr id="0" name=""/>
        <dsp:cNvSpPr/>
      </dsp:nvSpPr>
      <dsp:spPr>
        <a:xfrm>
          <a:off x="45" y="400074"/>
          <a:ext cx="4338920" cy="633600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Direct Mutual Fund</a:t>
          </a:r>
          <a:endParaRPr lang="en-US" sz="2200" b="1" kern="1200" dirty="0"/>
        </a:p>
      </dsp:txBody>
      <dsp:txXfrm>
        <a:off x="45" y="400074"/>
        <a:ext cx="4338920" cy="633600"/>
      </dsp:txXfrm>
    </dsp:sp>
    <dsp:sp modelId="{0A40C942-0632-4167-AF25-045C91FD368D}">
      <dsp:nvSpPr>
        <dsp:cNvPr id="0" name=""/>
        <dsp:cNvSpPr/>
      </dsp:nvSpPr>
      <dsp:spPr>
        <a:xfrm>
          <a:off x="45" y="1033674"/>
          <a:ext cx="4338920" cy="3744180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Directly offered by fund house. 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No involvement of third party agents – brokers or distributors. 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No commissions and brokerage. 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Have low Expense ratio (because of no commissions).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Have high NAV.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Return is higher due to a lower expense ratio</a:t>
          </a:r>
          <a:endParaRPr lang="en-US" sz="2200" kern="1200" dirty="0"/>
        </a:p>
      </dsp:txBody>
      <dsp:txXfrm>
        <a:off x="45" y="1033674"/>
        <a:ext cx="4338920" cy="3744180"/>
      </dsp:txXfrm>
    </dsp:sp>
    <dsp:sp modelId="{BC4DEAE9-C715-48CD-AB73-8EB847E80704}">
      <dsp:nvSpPr>
        <dsp:cNvPr id="0" name=""/>
        <dsp:cNvSpPr/>
      </dsp:nvSpPr>
      <dsp:spPr>
        <a:xfrm>
          <a:off x="4946414" y="400074"/>
          <a:ext cx="4338920" cy="633600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Regular Mutual Fund</a:t>
          </a:r>
          <a:endParaRPr lang="en-US" sz="2200" b="1" kern="1200" dirty="0"/>
        </a:p>
      </dsp:txBody>
      <dsp:txXfrm>
        <a:off x="4946414" y="400074"/>
        <a:ext cx="4338920" cy="633600"/>
      </dsp:txXfrm>
    </dsp:sp>
    <dsp:sp modelId="{DEB8C46B-0B9A-4CF1-B85E-8A304E65D560}">
      <dsp:nvSpPr>
        <dsp:cNvPr id="0" name=""/>
        <dsp:cNvSpPr/>
      </dsp:nvSpPr>
      <dsp:spPr>
        <a:xfrm>
          <a:off x="4946414" y="1033674"/>
          <a:ext cx="4338920" cy="3744180"/>
        </a:xfrm>
        <a:prstGeom prst="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Bought through an intermediary.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Intermediaries can be brokers, advisors or distributors. 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Commissions and brokerage paid. 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High Expense ratio as there are commissions to pay.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Low NAV.</a:t>
          </a:r>
          <a:endParaRPr lang="en-US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Return is lower due to a higher expense ratio</a:t>
          </a:r>
          <a:endParaRPr lang="en-US" sz="2200" kern="1200" dirty="0"/>
        </a:p>
      </dsp:txBody>
      <dsp:txXfrm>
        <a:off x="4946414" y="1033674"/>
        <a:ext cx="4338920" cy="3744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4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8DC73E4E-73B0-476C-869D-FA5483EE700D}" type="datetimeFigureOut">
              <a:rPr lang="en-IN" smtClean="0"/>
              <a:t>30/11/2022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65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4" y="9428465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44C30701-AEB4-4B7D-A6DB-A44757E8E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23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4" y="2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42FE3ADF-BF59-4134-B99A-EDC802708E50}" type="datetimeFigureOut">
              <a:rPr lang="en-IN" smtClean="0"/>
              <a:t>30/11/2022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4" y="4776873"/>
            <a:ext cx="5438711" cy="3908752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465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4" y="9428465"/>
            <a:ext cx="2946325" cy="49817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92C3979C-F96A-4366-BC2E-1CDF5905F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786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52725" y="471488"/>
            <a:ext cx="3421063" cy="23701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DF3239-CC68-4A3F-8E85-34C3089E0462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827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A85875-7C2E-4D2E-AD85-941935DC703B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5628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A85875-7C2E-4D2E-AD85-941935DC703B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54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3979C-F96A-4366-BC2E-1CDF5905F739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469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 userDrawn="1"/>
        </p:nvSpPr>
        <p:spPr>
          <a:xfrm>
            <a:off x="454025" y="5916614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8"/>
          <p:cNvSpPr/>
          <p:nvPr userDrawn="1"/>
        </p:nvSpPr>
        <p:spPr>
          <a:xfrm>
            <a:off x="454025" y="59658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3"/>
          <p:cNvSpPr/>
          <p:nvPr userDrawn="1"/>
        </p:nvSpPr>
        <p:spPr>
          <a:xfrm>
            <a:off x="454025" y="11906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6" descr="http://www.sebi.gov.in/cms/sebi_data/gimages/pres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228600"/>
            <a:ext cx="6400800" cy="91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0941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0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43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5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12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9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visitsebi@sebi.gov.in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or.sebi.gov.in/" TargetMode="External"/><Relationship Id="rId2" Type="http://schemas.openxmlformats.org/officeDocument/2006/relationships/hyperlink" Target="http://www.sebi.gov.in/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://www.scores.gov.in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307124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032296" y="1869637"/>
            <a:ext cx="49858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b="1" dirty="0" smtClean="0"/>
          </a:p>
          <a:p>
            <a:pPr algn="ctr"/>
            <a:r>
              <a:rPr lang="en-US" sz="4400" b="1" dirty="0" smtClean="0"/>
              <a:t>Introduction to Mutual Funds</a:t>
            </a:r>
            <a:endParaRPr lang="en-US" sz="5400" b="1" dirty="0" smtClean="0"/>
          </a:p>
          <a:p>
            <a:pPr algn="ctr"/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33962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131804" y="15714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Classification - Based 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on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Investment Objective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10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75368108"/>
              </p:ext>
            </p:extLst>
          </p:nvPr>
        </p:nvGraphicFramePr>
        <p:xfrm>
          <a:off x="297455" y="1057619"/>
          <a:ext cx="9226885" cy="5045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66213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97455" y="6498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Classification - Based 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on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Investment Style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11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54096227"/>
              </p:ext>
            </p:extLst>
          </p:nvPr>
        </p:nvGraphicFramePr>
        <p:xfrm>
          <a:off x="297455" y="1057619"/>
          <a:ext cx="9226885" cy="5045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16865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68C8CC-669F-45F8-B122-F553B427F039}"/>
              </a:ext>
            </a:extLst>
          </p:cNvPr>
          <p:cNvSpPr/>
          <p:nvPr/>
        </p:nvSpPr>
        <p:spPr>
          <a:xfrm>
            <a:off x="348343" y="953522"/>
            <a:ext cx="8979512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3620" indent="-342900" algn="just" fontAlgn="base"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  <a:latin typeface="Arial"/>
              </a:rPr>
              <a:t>Categorization 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of open-end mutual </a:t>
            </a:r>
            <a:r>
              <a:rPr lang="en-US" spc="-1" dirty="0" smtClean="0">
                <a:solidFill>
                  <a:srgbClr val="000000"/>
                </a:solidFill>
                <a:latin typeface="Arial"/>
              </a:rPr>
              <a:t>funds: </a:t>
            </a:r>
          </a:p>
          <a:p>
            <a:pPr marL="286470" indent="-285750" algn="just" fontAlgn="base">
              <a:spcBef>
                <a:spcPts val="1400"/>
              </a:spcBef>
              <a:buClr>
                <a:srgbClr val="000000"/>
              </a:buClr>
              <a:buFontTx/>
              <a:buChar char="-"/>
            </a:pPr>
            <a:r>
              <a:rPr lang="en-US" spc="-1" dirty="0" smtClean="0">
                <a:solidFill>
                  <a:srgbClr val="000000"/>
                </a:solidFill>
                <a:latin typeface="Arial"/>
              </a:rPr>
              <a:t>To ensure 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uniformity in characteristics of similar type of schemes launched by different mutual funds. </a:t>
            </a:r>
          </a:p>
          <a:p>
            <a:pPr marL="286470" indent="-285750" algn="just" fontAlgn="base">
              <a:spcBef>
                <a:spcPts val="1400"/>
              </a:spcBef>
              <a:buClr>
                <a:srgbClr val="000000"/>
              </a:buClr>
              <a:buFontTx/>
              <a:buChar char="-"/>
            </a:pPr>
            <a:r>
              <a:rPr lang="en-US" spc="-1" dirty="0" smtClean="0">
                <a:solidFill>
                  <a:srgbClr val="000000"/>
                </a:solidFill>
                <a:latin typeface="Arial"/>
              </a:rPr>
              <a:t>Helps 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investors to evaluate </a:t>
            </a:r>
            <a:r>
              <a:rPr lang="en-US" spc="-1" dirty="0" smtClean="0">
                <a:solidFill>
                  <a:srgbClr val="000000"/>
                </a:solidFill>
                <a:latin typeface="Arial"/>
              </a:rPr>
              <a:t>different </a:t>
            </a:r>
            <a:r>
              <a:rPr lang="en-US" spc="-1" dirty="0">
                <a:solidFill>
                  <a:srgbClr val="000000"/>
                </a:solidFill>
                <a:latin typeface="Arial"/>
              </a:rPr>
              <a:t>options available before making informed decision to invest.</a:t>
            </a: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CA8D9B86-76E6-4201-A076-4B3E1A893A5C}"/>
              </a:ext>
            </a:extLst>
          </p:cNvPr>
          <p:cNvSpPr/>
          <p:nvPr/>
        </p:nvSpPr>
        <p:spPr>
          <a:xfrm>
            <a:off x="2881757" y="4067617"/>
            <a:ext cx="4171516" cy="4171516"/>
          </a:xfrm>
          <a:prstGeom prst="blockArc">
            <a:avLst>
              <a:gd name="adj1" fmla="val 10800000"/>
              <a:gd name="adj2" fmla="val 0"/>
              <a:gd name="adj3" fmla="val 6348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48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AFCDC9-370C-469E-AF40-4DB7891D0B15}"/>
              </a:ext>
            </a:extLst>
          </p:cNvPr>
          <p:cNvSpPr/>
          <p:nvPr/>
        </p:nvSpPr>
        <p:spPr>
          <a:xfrm>
            <a:off x="3515348" y="4916062"/>
            <a:ext cx="2923557" cy="114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75" b="1" dirty="0" smtClean="0">
                <a:latin typeface="+mj-lt"/>
                <a:cs typeface="Arial" panose="020B0604020202020204" pitchFamily="34" charset="0"/>
              </a:rPr>
              <a:t>Categorization of Mutual Fund Schemes</a:t>
            </a:r>
            <a:endParaRPr lang="en-US" sz="2275" b="1" dirty="0"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FDD742C-AA5A-4BEB-A576-0B8E05770BE1}"/>
              </a:ext>
            </a:extLst>
          </p:cNvPr>
          <p:cNvGrpSpPr/>
          <p:nvPr/>
        </p:nvGrpSpPr>
        <p:grpSpPr>
          <a:xfrm>
            <a:off x="740078" y="5157694"/>
            <a:ext cx="2488129" cy="809200"/>
            <a:chOff x="843816" y="5342467"/>
            <a:chExt cx="2893646" cy="94108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F34F20C-960F-4646-91A2-79751D424DDB}"/>
                </a:ext>
              </a:extLst>
            </p:cNvPr>
            <p:cNvSpPr/>
            <p:nvPr/>
          </p:nvSpPr>
          <p:spPr>
            <a:xfrm>
              <a:off x="3334548" y="5709303"/>
              <a:ext cx="402914" cy="402914"/>
            </a:xfrm>
            <a:prstGeom prst="ellipse">
              <a:avLst/>
            </a:prstGeom>
            <a:solidFill>
              <a:srgbClr val="548235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5">
                <a:latin typeface="+mj-lt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5DDA771-8AB4-43CC-AE76-AAC17AAA7418}"/>
                </a:ext>
              </a:extLst>
            </p:cNvPr>
            <p:cNvSpPr/>
            <p:nvPr/>
          </p:nvSpPr>
          <p:spPr>
            <a:xfrm>
              <a:off x="843816" y="5342467"/>
              <a:ext cx="1277393" cy="6890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Equity </a:t>
              </a:r>
              <a:br>
                <a:rPr lang="en-US" sz="1625" b="1" dirty="0">
                  <a:latin typeface="+mj-lt"/>
                  <a:cs typeface="Arial" panose="020B0604020202020204" pitchFamily="34" charset="0"/>
                </a:rPr>
              </a:br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Schemes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49F7AEB-ED24-427C-9DCE-AD11622B29BD}"/>
                </a:ext>
              </a:extLst>
            </p:cNvPr>
            <p:cNvGrpSpPr/>
            <p:nvPr/>
          </p:nvGrpSpPr>
          <p:grpSpPr>
            <a:xfrm>
              <a:off x="2299360" y="5349255"/>
              <a:ext cx="934296" cy="934296"/>
              <a:chOff x="2104986" y="5274748"/>
              <a:chExt cx="934296" cy="934296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AFBF1F65-1630-4D6F-B377-F4B10C032AC9}"/>
                  </a:ext>
                </a:extLst>
              </p:cNvPr>
              <p:cNvGrpSpPr/>
              <p:nvPr/>
            </p:nvGrpSpPr>
            <p:grpSpPr>
              <a:xfrm>
                <a:off x="2104986" y="5274748"/>
                <a:ext cx="934296" cy="934296"/>
                <a:chOff x="1588137" y="4787344"/>
                <a:chExt cx="1457322" cy="1457322"/>
              </a:xfrm>
            </p:grpSpPr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B83731C5-77EC-40AC-92ED-4EFF92053D06}"/>
                    </a:ext>
                  </a:extLst>
                </p:cNvPr>
                <p:cNvSpPr/>
                <p:nvPr/>
              </p:nvSpPr>
              <p:spPr>
                <a:xfrm>
                  <a:off x="1588137" y="4787344"/>
                  <a:ext cx="1457322" cy="1457322"/>
                </a:xfrm>
                <a:prstGeom prst="ellipse">
                  <a:avLst/>
                </a:prstGeom>
                <a:solidFill>
                  <a:srgbClr val="54823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 dirty="0">
                    <a:latin typeface="+mj-lt"/>
                  </a:endParaRPr>
                </a:p>
              </p:txBody>
            </p: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CA7BF0CF-9179-43BA-B26B-ACC3060B7D36}"/>
                    </a:ext>
                  </a:extLst>
                </p:cNvPr>
                <p:cNvSpPr/>
                <p:nvPr/>
              </p:nvSpPr>
              <p:spPr>
                <a:xfrm>
                  <a:off x="1731009" y="4930216"/>
                  <a:ext cx="1171578" cy="1171578"/>
                </a:xfrm>
                <a:prstGeom prst="ellipse">
                  <a:avLst/>
                </a:prstGeom>
                <a:noFill/>
                <a:ln w="317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>
                    <a:latin typeface="+mj-lt"/>
                  </a:endParaRPr>
                </a:p>
              </p:txBody>
            </p:sp>
          </p:grpSp>
          <p:pic>
            <p:nvPicPr>
              <p:cNvPr id="13" name="Picture 2" descr="Image result for equity schemes icon">
                <a:extLst>
                  <a:ext uri="{FF2B5EF4-FFF2-40B4-BE49-F238E27FC236}">
                    <a16:creationId xmlns:a16="http://schemas.microsoft.com/office/drawing/2014/main" id="{E5DC3BA2-852B-4D07-A7F4-5F4D56974A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0525" y="5545529"/>
                <a:ext cx="585752" cy="4084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08860A0-4387-4B03-B663-4F6ED913C4FA}"/>
              </a:ext>
            </a:extLst>
          </p:cNvPr>
          <p:cNvGrpSpPr/>
          <p:nvPr/>
        </p:nvGrpSpPr>
        <p:grpSpPr>
          <a:xfrm>
            <a:off x="1546147" y="3776612"/>
            <a:ext cx="2338339" cy="1007054"/>
            <a:chOff x="1781261" y="3736295"/>
            <a:chExt cx="2719444" cy="117118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39E1DE8-8AEE-4D1D-96BF-E6F9FBC601D1}"/>
                </a:ext>
              </a:extLst>
            </p:cNvPr>
            <p:cNvSpPr/>
            <p:nvPr/>
          </p:nvSpPr>
          <p:spPr>
            <a:xfrm>
              <a:off x="4097791" y="4504565"/>
              <a:ext cx="402914" cy="402914"/>
            </a:xfrm>
            <a:prstGeom prst="ellipse">
              <a:avLst/>
            </a:prstGeom>
            <a:solidFill>
              <a:srgbClr val="0071BB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5">
                <a:latin typeface="+mj-lt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36D1ECF-26EF-4E60-BA0E-9566B67C1B05}"/>
                </a:ext>
              </a:extLst>
            </p:cNvPr>
            <p:cNvGrpSpPr/>
            <p:nvPr/>
          </p:nvGrpSpPr>
          <p:grpSpPr>
            <a:xfrm>
              <a:off x="3214078" y="3736295"/>
              <a:ext cx="934296" cy="934296"/>
              <a:chOff x="2771166" y="3605407"/>
              <a:chExt cx="934296" cy="934296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5D48871A-5B9D-464B-8C28-3156358C1702}"/>
                  </a:ext>
                </a:extLst>
              </p:cNvPr>
              <p:cNvGrpSpPr/>
              <p:nvPr/>
            </p:nvGrpSpPr>
            <p:grpSpPr>
              <a:xfrm>
                <a:off x="2771166" y="3605407"/>
                <a:ext cx="934296" cy="934296"/>
                <a:chOff x="1588137" y="4787344"/>
                <a:chExt cx="1457322" cy="1457322"/>
              </a:xfrm>
              <a:solidFill>
                <a:srgbClr val="86C440"/>
              </a:solidFill>
            </p:grpSpPr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E4DB5694-4557-4C8F-97F6-D28416BE407C}"/>
                    </a:ext>
                  </a:extLst>
                </p:cNvPr>
                <p:cNvSpPr/>
                <p:nvPr/>
              </p:nvSpPr>
              <p:spPr>
                <a:xfrm>
                  <a:off x="1588137" y="4787344"/>
                  <a:ext cx="1457322" cy="1457322"/>
                </a:xfrm>
                <a:prstGeom prst="ellipse">
                  <a:avLst/>
                </a:prstGeom>
                <a:solidFill>
                  <a:srgbClr val="0071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 dirty="0">
                    <a:latin typeface="+mj-lt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5C2B14F3-E706-4E37-9C30-284A98916B09}"/>
                    </a:ext>
                  </a:extLst>
                </p:cNvPr>
                <p:cNvSpPr/>
                <p:nvPr/>
              </p:nvSpPr>
              <p:spPr>
                <a:xfrm>
                  <a:off x="1731009" y="4930216"/>
                  <a:ext cx="1171578" cy="1171578"/>
                </a:xfrm>
                <a:prstGeom prst="ellipse">
                  <a:avLst/>
                </a:prstGeom>
                <a:solidFill>
                  <a:srgbClr val="0071BB"/>
                </a:solidFill>
                <a:ln w="317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>
                    <a:latin typeface="+mj-lt"/>
                  </a:endParaRPr>
                </a:p>
              </p:txBody>
            </p:sp>
          </p:grpSp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31D95E3C-BB96-4D78-8FF4-ADF2779E01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8988" y="3789866"/>
                <a:ext cx="518653" cy="565379"/>
              </a:xfrm>
              <a:prstGeom prst="rect">
                <a:avLst/>
              </a:prstGeom>
            </p:spPr>
          </p:pic>
        </p:grp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B198D31-004B-479E-997F-384BACF1FB7A}"/>
                </a:ext>
              </a:extLst>
            </p:cNvPr>
            <p:cNvSpPr/>
            <p:nvPr/>
          </p:nvSpPr>
          <p:spPr>
            <a:xfrm>
              <a:off x="1781261" y="3773949"/>
              <a:ext cx="1277393" cy="6890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Debt </a:t>
              </a:r>
              <a:br>
                <a:rPr lang="en-US" sz="1625" b="1" dirty="0">
                  <a:latin typeface="+mj-lt"/>
                  <a:cs typeface="Arial" panose="020B0604020202020204" pitchFamily="34" charset="0"/>
                </a:rPr>
              </a:br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Schemes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4394F9B-1D4C-4A6A-97FD-4C2AAB2A86FA}"/>
              </a:ext>
            </a:extLst>
          </p:cNvPr>
          <p:cNvGrpSpPr/>
          <p:nvPr/>
        </p:nvGrpSpPr>
        <p:grpSpPr>
          <a:xfrm>
            <a:off x="4418324" y="2600001"/>
            <a:ext cx="1098378" cy="1753180"/>
            <a:chOff x="5121545" y="2367919"/>
            <a:chExt cx="1277392" cy="2038915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05427E2-57BD-4076-A5B9-3D4AF88DE465}"/>
                </a:ext>
              </a:extLst>
            </p:cNvPr>
            <p:cNvSpPr/>
            <p:nvPr/>
          </p:nvSpPr>
          <p:spPr>
            <a:xfrm>
              <a:off x="5558787" y="4003920"/>
              <a:ext cx="402914" cy="402914"/>
            </a:xfrm>
            <a:prstGeom prst="ellipse">
              <a:avLst/>
            </a:prstGeom>
            <a:solidFill>
              <a:srgbClr val="F7C059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5">
                <a:latin typeface="+mj-lt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2F8531F-2821-45FB-AF5E-CE25C7BE4533}"/>
                </a:ext>
              </a:extLst>
            </p:cNvPr>
            <p:cNvGrpSpPr/>
            <p:nvPr/>
          </p:nvGrpSpPr>
          <p:grpSpPr>
            <a:xfrm>
              <a:off x="5293095" y="3034220"/>
              <a:ext cx="934296" cy="934296"/>
              <a:chOff x="5217194" y="2681763"/>
              <a:chExt cx="934296" cy="934296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59458F97-E55A-4C5B-952B-FFDDD883796A}"/>
                  </a:ext>
                </a:extLst>
              </p:cNvPr>
              <p:cNvGrpSpPr/>
              <p:nvPr/>
            </p:nvGrpSpPr>
            <p:grpSpPr>
              <a:xfrm>
                <a:off x="5217194" y="2681763"/>
                <a:ext cx="934296" cy="934296"/>
                <a:chOff x="1588137" y="4787344"/>
                <a:chExt cx="1457322" cy="1457322"/>
              </a:xfrm>
              <a:solidFill>
                <a:srgbClr val="2195D2"/>
              </a:solidFill>
            </p:grpSpPr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F2CF3EA7-FB12-43A7-B3EF-6E14651FBA9E}"/>
                    </a:ext>
                  </a:extLst>
                </p:cNvPr>
                <p:cNvSpPr/>
                <p:nvPr/>
              </p:nvSpPr>
              <p:spPr>
                <a:xfrm>
                  <a:off x="1588137" y="4787344"/>
                  <a:ext cx="1457322" cy="1457322"/>
                </a:xfrm>
                <a:prstGeom prst="ellipse">
                  <a:avLst/>
                </a:prstGeom>
                <a:solidFill>
                  <a:srgbClr val="F7C05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>
                    <a:latin typeface="+mj-lt"/>
                  </a:endParaRPr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39201177-85E9-4DC2-B707-B25EC8A06BA5}"/>
                    </a:ext>
                  </a:extLst>
                </p:cNvPr>
                <p:cNvSpPr/>
                <p:nvPr/>
              </p:nvSpPr>
              <p:spPr>
                <a:xfrm>
                  <a:off x="1731009" y="4930216"/>
                  <a:ext cx="1171578" cy="1171578"/>
                </a:xfrm>
                <a:prstGeom prst="ellipse">
                  <a:avLst/>
                </a:prstGeom>
                <a:solidFill>
                  <a:srgbClr val="F7C059"/>
                </a:solidFill>
                <a:ln w="317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>
                    <a:latin typeface="+mj-lt"/>
                  </a:endParaRPr>
                </a:p>
              </p:txBody>
            </p:sp>
          </p:grpSp>
          <p:pic>
            <p:nvPicPr>
              <p:cNvPr id="29" name="Picture 4" descr="Image result for Hybrid Schemes icon">
                <a:extLst>
                  <a:ext uri="{FF2B5EF4-FFF2-40B4-BE49-F238E27FC236}">
                    <a16:creationId xmlns:a16="http://schemas.microsoft.com/office/drawing/2014/main" id="{9D2CF3B7-F47B-4714-8BB2-811FA36467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clrChange>
                  <a:clrFrom>
                    <a:srgbClr val="FCFEFE"/>
                  </a:clrFrom>
                  <a:clrTo>
                    <a:srgbClr val="FCFE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5443193" y="2921405"/>
                <a:ext cx="482298" cy="4550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B047F78-033F-4B02-B2B0-5F0311D3F8B0}"/>
                </a:ext>
              </a:extLst>
            </p:cNvPr>
            <p:cNvSpPr/>
            <p:nvPr/>
          </p:nvSpPr>
          <p:spPr>
            <a:xfrm>
              <a:off x="5121545" y="2367919"/>
              <a:ext cx="1277392" cy="6890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Hybrid </a:t>
              </a:r>
              <a:br>
                <a:rPr lang="en-US" sz="1625" b="1" dirty="0">
                  <a:latin typeface="+mj-lt"/>
                  <a:cs typeface="Arial" panose="020B0604020202020204" pitchFamily="34" charset="0"/>
                </a:rPr>
              </a:br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Schemes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60D6A24-C302-4A2C-82B8-77AD4D3AE9F8}"/>
              </a:ext>
            </a:extLst>
          </p:cNvPr>
          <p:cNvGrpSpPr/>
          <p:nvPr/>
        </p:nvGrpSpPr>
        <p:grpSpPr>
          <a:xfrm>
            <a:off x="6050541" y="3889730"/>
            <a:ext cx="3074160" cy="907623"/>
            <a:chOff x="7019784" y="3867849"/>
            <a:chExt cx="3575189" cy="105554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903E3A-185F-4462-8D36-1D4D9D16DC97}"/>
                </a:ext>
              </a:extLst>
            </p:cNvPr>
            <p:cNvSpPr/>
            <p:nvPr/>
          </p:nvSpPr>
          <p:spPr>
            <a:xfrm>
              <a:off x="7019784" y="4520483"/>
              <a:ext cx="402914" cy="402914"/>
            </a:xfrm>
            <a:prstGeom prst="ellipse">
              <a:avLst/>
            </a:prstGeom>
            <a:solidFill>
              <a:srgbClr val="0071BB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5">
                <a:latin typeface="+mj-lt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C69E5A9-DFEE-4B1C-A01D-11E512015F8E}"/>
                </a:ext>
              </a:extLst>
            </p:cNvPr>
            <p:cNvGrpSpPr/>
            <p:nvPr/>
          </p:nvGrpSpPr>
          <p:grpSpPr>
            <a:xfrm>
              <a:off x="7422698" y="3867849"/>
              <a:ext cx="934296" cy="934296"/>
              <a:chOff x="7520894" y="3605407"/>
              <a:chExt cx="934296" cy="934296"/>
            </a:xfrm>
            <a:solidFill>
              <a:srgbClr val="0071BB"/>
            </a:solidFill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9D75AE5B-2E86-4E0D-ACED-6384793CC61A}"/>
                  </a:ext>
                </a:extLst>
              </p:cNvPr>
              <p:cNvGrpSpPr/>
              <p:nvPr/>
            </p:nvGrpSpPr>
            <p:grpSpPr>
              <a:xfrm>
                <a:off x="7520894" y="3605407"/>
                <a:ext cx="934296" cy="934296"/>
                <a:chOff x="1588137" y="4787344"/>
                <a:chExt cx="1457322" cy="1457322"/>
              </a:xfrm>
              <a:grpFill/>
            </p:grpSpPr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72885EA4-4822-4E7A-877C-0179F9C6FD5C}"/>
                    </a:ext>
                  </a:extLst>
                </p:cNvPr>
                <p:cNvSpPr/>
                <p:nvPr/>
              </p:nvSpPr>
              <p:spPr>
                <a:xfrm>
                  <a:off x="1588137" y="4787344"/>
                  <a:ext cx="1457322" cy="145732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 dirty="0">
                    <a:latin typeface="+mj-lt"/>
                  </a:endParaRPr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61E78D68-2E5B-4896-905D-7D54FB7CE273}"/>
                    </a:ext>
                  </a:extLst>
                </p:cNvPr>
                <p:cNvSpPr/>
                <p:nvPr/>
              </p:nvSpPr>
              <p:spPr>
                <a:xfrm>
                  <a:off x="1731009" y="4930216"/>
                  <a:ext cx="1171578" cy="1171578"/>
                </a:xfrm>
                <a:prstGeom prst="ellipse">
                  <a:avLst/>
                </a:prstGeom>
                <a:grpFill/>
                <a:ln w="317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>
                    <a:latin typeface="+mj-lt"/>
                  </a:endParaRPr>
                </a:p>
              </p:txBody>
            </p:sp>
          </p:grpSp>
          <p:pic>
            <p:nvPicPr>
              <p:cNvPr id="37" name="Picture 6" descr="Image result for Solution oriented Schemes icon">
                <a:extLst>
                  <a:ext uri="{FF2B5EF4-FFF2-40B4-BE49-F238E27FC236}">
                    <a16:creationId xmlns:a16="http://schemas.microsoft.com/office/drawing/2014/main" id="{A84C8BB0-FEDF-49A7-96E1-04FF0C9604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7788813" y="3850591"/>
                <a:ext cx="398459" cy="443929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59FB728-FC21-42D0-A923-4A23EE367312}"/>
                </a:ext>
              </a:extLst>
            </p:cNvPr>
            <p:cNvSpPr/>
            <p:nvPr/>
          </p:nvSpPr>
          <p:spPr>
            <a:xfrm>
              <a:off x="8327657" y="4035778"/>
              <a:ext cx="2267316" cy="6890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Solution oriented </a:t>
              </a:r>
              <a:br>
                <a:rPr lang="en-US" sz="1625" b="1" dirty="0">
                  <a:latin typeface="+mj-lt"/>
                  <a:cs typeface="Arial" panose="020B0604020202020204" pitchFamily="34" charset="0"/>
                </a:rPr>
              </a:br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Schemes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F9C0CDD-BB91-45E4-9B96-A15BF131D4CA}"/>
              </a:ext>
            </a:extLst>
          </p:cNvPr>
          <p:cNvGrpSpPr/>
          <p:nvPr/>
        </p:nvGrpSpPr>
        <p:grpSpPr>
          <a:xfrm>
            <a:off x="6674792" y="5170286"/>
            <a:ext cx="2477818" cy="803363"/>
            <a:chOff x="7745777" y="5357111"/>
            <a:chExt cx="2881655" cy="934296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1F42BA9-1853-4B54-A282-A2E59CC19542}"/>
                </a:ext>
              </a:extLst>
            </p:cNvPr>
            <p:cNvSpPr/>
            <p:nvPr/>
          </p:nvSpPr>
          <p:spPr>
            <a:xfrm>
              <a:off x="7745777" y="5709303"/>
              <a:ext cx="402914" cy="402914"/>
            </a:xfrm>
            <a:prstGeom prst="ellipse">
              <a:avLst/>
            </a:prstGeom>
            <a:solidFill>
              <a:srgbClr val="C10E85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5">
                <a:latin typeface="+mj-lt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A9D779C-5967-4638-A969-AEA480BE1316}"/>
                </a:ext>
              </a:extLst>
            </p:cNvPr>
            <p:cNvGrpSpPr/>
            <p:nvPr/>
          </p:nvGrpSpPr>
          <p:grpSpPr>
            <a:xfrm>
              <a:off x="8282967" y="5357111"/>
              <a:ext cx="934296" cy="934296"/>
              <a:chOff x="8352318" y="5261559"/>
              <a:chExt cx="934296" cy="934296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29B73251-178C-4DCC-9D65-80C7911576B9}"/>
                  </a:ext>
                </a:extLst>
              </p:cNvPr>
              <p:cNvGrpSpPr/>
              <p:nvPr/>
            </p:nvGrpSpPr>
            <p:grpSpPr>
              <a:xfrm>
                <a:off x="8352318" y="5261559"/>
                <a:ext cx="934296" cy="934296"/>
                <a:chOff x="1588137" y="4787344"/>
                <a:chExt cx="1457322" cy="1457322"/>
              </a:xfrm>
              <a:solidFill>
                <a:srgbClr val="C10E85"/>
              </a:solidFill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742731D9-54B8-4B95-B5D7-6C3626797FB5}"/>
                    </a:ext>
                  </a:extLst>
                </p:cNvPr>
                <p:cNvSpPr/>
                <p:nvPr/>
              </p:nvSpPr>
              <p:spPr>
                <a:xfrm>
                  <a:off x="1588137" y="4787344"/>
                  <a:ext cx="1457322" cy="1457322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>
                    <a:latin typeface="+mj-lt"/>
                  </a:endParaRP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1211EDFF-7B95-41AF-8A0B-735692C2B29D}"/>
                    </a:ext>
                  </a:extLst>
                </p:cNvPr>
                <p:cNvSpPr/>
                <p:nvPr/>
              </p:nvSpPr>
              <p:spPr>
                <a:xfrm>
                  <a:off x="1731009" y="4930216"/>
                  <a:ext cx="1171578" cy="1171578"/>
                </a:xfrm>
                <a:prstGeom prst="ellipse">
                  <a:avLst/>
                </a:prstGeom>
                <a:grpFill/>
                <a:ln w="317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25">
                    <a:latin typeface="+mj-lt"/>
                  </a:endParaRPr>
                </a:p>
              </p:txBody>
            </p:sp>
          </p:grpSp>
          <p:pic>
            <p:nvPicPr>
              <p:cNvPr id="47" name="Picture 8" descr="Related image">
                <a:extLst>
                  <a:ext uri="{FF2B5EF4-FFF2-40B4-BE49-F238E27FC236}">
                    <a16:creationId xmlns:a16="http://schemas.microsoft.com/office/drawing/2014/main" id="{D640DA93-DE51-4F7D-952B-D8120E6DFA2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59102" y="5468343"/>
                <a:ext cx="520728" cy="5207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EDB7E55-DE2C-4218-9A5F-36CB4D16A8FB}"/>
                </a:ext>
              </a:extLst>
            </p:cNvPr>
            <p:cNvSpPr/>
            <p:nvPr/>
          </p:nvSpPr>
          <p:spPr>
            <a:xfrm>
              <a:off x="9350040" y="5541428"/>
              <a:ext cx="1277392" cy="6890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Other </a:t>
              </a:r>
              <a:br>
                <a:rPr lang="en-US" sz="1625" b="1" dirty="0">
                  <a:latin typeface="+mj-lt"/>
                  <a:cs typeface="Arial" panose="020B0604020202020204" pitchFamily="34" charset="0"/>
                </a:rPr>
              </a:br>
              <a:r>
                <a:rPr lang="en-US" sz="1625" b="1" dirty="0">
                  <a:latin typeface="+mj-lt"/>
                  <a:cs typeface="Arial" panose="020B0604020202020204" pitchFamily="34" charset="0"/>
                </a:rPr>
                <a:t>Schemes</a:t>
              </a:r>
            </a:p>
          </p:txBody>
        </p:sp>
      </p:grpSp>
      <p:sp>
        <p:nvSpPr>
          <p:cNvPr id="50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Categorization 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of Mutual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Fund Schemes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12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51" name="Picture 3"/>
          <p:cNvPicPr/>
          <p:nvPr/>
        </p:nvPicPr>
        <p:blipFill>
          <a:blip r:embed="rId8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27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2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How to invest in </a:t>
            </a: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</a:t>
            </a: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Funds?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13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57609168"/>
              </p:ext>
            </p:extLst>
          </p:nvPr>
        </p:nvGraphicFramePr>
        <p:xfrm>
          <a:off x="495360" y="1227666"/>
          <a:ext cx="8735726" cy="486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40774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356040" y="240892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Centralized KYC (C-KYC) in Securities Market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56760" y="1037115"/>
            <a:ext cx="9054000" cy="5292662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>
                <a:solidFill>
                  <a:srgbClr val="000000"/>
                </a:solidFill>
              </a:rPr>
              <a:t>KYC registration is </a:t>
            </a:r>
            <a:r>
              <a:rPr lang="en-US" sz="2400" spc="-1" dirty="0" smtClean="0">
                <a:solidFill>
                  <a:srgbClr val="000000"/>
                </a:solidFill>
              </a:rPr>
              <a:t>centralized </a:t>
            </a:r>
            <a:r>
              <a:rPr lang="en-US" sz="2400" spc="-1" dirty="0">
                <a:solidFill>
                  <a:srgbClr val="000000"/>
                </a:solidFill>
              </a:rPr>
              <a:t>through </a:t>
            </a:r>
            <a:r>
              <a:rPr lang="en-US" sz="2400" b="1" u="sng" spc="-1" dirty="0">
                <a:solidFill>
                  <a:srgbClr val="000000"/>
                </a:solidFill>
              </a:rPr>
              <a:t>KYC Registration Agencies (KRAs) </a:t>
            </a:r>
            <a:r>
              <a:rPr lang="en-US" sz="2400" spc="-1" dirty="0">
                <a:solidFill>
                  <a:srgbClr val="000000"/>
                </a:solidFill>
              </a:rPr>
              <a:t>registered with SEBI. </a:t>
            </a:r>
            <a:endParaRPr lang="en-US" sz="2400" spc="-1" dirty="0" smtClean="0">
              <a:solidFill>
                <a:srgbClr val="000000"/>
              </a:solidFill>
            </a:endParaRP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smtClean="0">
                <a:solidFill>
                  <a:srgbClr val="000000"/>
                </a:solidFill>
              </a:rPr>
              <a:t>Each investor to undergo KYC </a:t>
            </a:r>
            <a:r>
              <a:rPr lang="en-US" sz="2400" spc="-1" dirty="0">
                <a:solidFill>
                  <a:srgbClr val="000000"/>
                </a:solidFill>
              </a:rPr>
              <a:t>process </a:t>
            </a:r>
            <a:r>
              <a:rPr lang="en-US" sz="2400" b="1" u="sng" spc="-1" dirty="0">
                <a:solidFill>
                  <a:srgbClr val="000000"/>
                </a:solidFill>
              </a:rPr>
              <a:t>only once in </a:t>
            </a:r>
            <a:r>
              <a:rPr lang="en-US" sz="2400" b="1" u="sng" spc="-1" dirty="0" smtClean="0">
                <a:solidFill>
                  <a:srgbClr val="000000"/>
                </a:solidFill>
              </a:rPr>
              <a:t>securities </a:t>
            </a:r>
            <a:r>
              <a:rPr lang="en-US" sz="2400" b="1" u="sng" spc="-1" dirty="0">
                <a:solidFill>
                  <a:srgbClr val="000000"/>
                </a:solidFill>
              </a:rPr>
              <a:t>market</a:t>
            </a:r>
            <a:r>
              <a:rPr lang="en-US" sz="2400" spc="-1" dirty="0">
                <a:solidFill>
                  <a:srgbClr val="000000"/>
                </a:solidFill>
              </a:rPr>
              <a:t> and </a:t>
            </a:r>
            <a:r>
              <a:rPr lang="en-US" sz="2400" spc="-1" dirty="0" smtClean="0">
                <a:solidFill>
                  <a:srgbClr val="000000"/>
                </a:solidFill>
              </a:rPr>
              <a:t>details </a:t>
            </a:r>
            <a:r>
              <a:rPr lang="en-US" sz="2400" spc="-1" dirty="0">
                <a:solidFill>
                  <a:srgbClr val="000000"/>
                </a:solidFill>
              </a:rPr>
              <a:t>would be shared with other intermediaries by the KRAs.</a:t>
            </a:r>
            <a:endParaRPr lang="en-IN" sz="2400" spc="-1" dirty="0">
              <a:solidFill>
                <a:srgbClr val="000000"/>
              </a:solidFill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spc="-1" dirty="0" smtClean="0">
                <a:solidFill>
                  <a:srgbClr val="000000"/>
                </a:solidFill>
              </a:rPr>
              <a:t>Standard </a:t>
            </a:r>
            <a:r>
              <a:rPr lang="en-US" sz="2400" spc="-1" dirty="0">
                <a:solidFill>
                  <a:srgbClr val="000000"/>
                </a:solidFill>
              </a:rPr>
              <a:t>Account Opening form (AOF) </a:t>
            </a:r>
            <a:r>
              <a:rPr lang="en-US" sz="2400" spc="-1" dirty="0" smtClean="0">
                <a:solidFill>
                  <a:srgbClr val="000000"/>
                </a:solidFill>
              </a:rPr>
              <a:t>has 2 </a:t>
            </a:r>
            <a:r>
              <a:rPr lang="en-US" sz="2400" spc="-1" dirty="0">
                <a:solidFill>
                  <a:srgbClr val="000000"/>
                </a:solidFill>
              </a:rPr>
              <a:t>parts</a:t>
            </a:r>
            <a:r>
              <a:rPr lang="en-US" sz="2400" spc="-1" dirty="0" smtClean="0">
                <a:solidFill>
                  <a:srgbClr val="000000"/>
                </a:solidFill>
              </a:rPr>
              <a:t>:</a:t>
            </a:r>
            <a:endParaRPr lang="en-US" sz="2400" spc="-1" dirty="0">
              <a:solidFill>
                <a:srgbClr val="000000"/>
              </a:solidFill>
            </a:endParaRPr>
          </a:p>
          <a:p>
            <a:pPr marL="800820" lvl="1" indent="-342900" algn="just">
              <a:spcBef>
                <a:spcPts val="1400"/>
              </a:spcBef>
              <a:buClr>
                <a:srgbClr val="000000"/>
              </a:buClr>
              <a:buFontTx/>
              <a:buChar char="-"/>
            </a:pPr>
            <a:r>
              <a:rPr lang="en-US" sz="2400" b="1" spc="-1" dirty="0" smtClean="0">
                <a:solidFill>
                  <a:srgbClr val="000000"/>
                </a:solidFill>
              </a:rPr>
              <a:t>Part </a:t>
            </a:r>
            <a:r>
              <a:rPr lang="en-US" sz="2400" b="1" spc="-1" dirty="0">
                <a:solidFill>
                  <a:srgbClr val="000000"/>
                </a:solidFill>
              </a:rPr>
              <a:t>I </a:t>
            </a:r>
            <a:r>
              <a:rPr lang="en-US" sz="2400" spc="-1" dirty="0" smtClean="0">
                <a:solidFill>
                  <a:srgbClr val="000000"/>
                </a:solidFill>
              </a:rPr>
              <a:t>: Basic </a:t>
            </a:r>
            <a:r>
              <a:rPr lang="en-US" sz="2400" spc="-1" dirty="0">
                <a:solidFill>
                  <a:srgbClr val="000000"/>
                </a:solidFill>
              </a:rPr>
              <a:t>and uniform KYC details of the investor </a:t>
            </a:r>
          </a:p>
          <a:p>
            <a:pPr marL="800820" lvl="1" indent="-342900" algn="just">
              <a:spcBef>
                <a:spcPts val="1400"/>
              </a:spcBef>
              <a:buClr>
                <a:srgbClr val="000000"/>
              </a:buClr>
              <a:buFontTx/>
              <a:buChar char="-"/>
            </a:pPr>
            <a:r>
              <a:rPr lang="en-US" sz="2400" b="1" spc="-1" dirty="0" smtClean="0">
                <a:solidFill>
                  <a:srgbClr val="000000"/>
                </a:solidFill>
              </a:rPr>
              <a:t>Part II </a:t>
            </a:r>
            <a:r>
              <a:rPr lang="en-US" sz="2400" spc="-1" dirty="0" smtClean="0">
                <a:solidFill>
                  <a:srgbClr val="000000"/>
                </a:solidFill>
              </a:rPr>
              <a:t>: Additional </a:t>
            </a:r>
            <a:r>
              <a:rPr lang="en-US" sz="2400" spc="-1" dirty="0">
                <a:solidFill>
                  <a:srgbClr val="000000"/>
                </a:solidFill>
              </a:rPr>
              <a:t>KYC information as may be sought separately by the </a:t>
            </a:r>
            <a:r>
              <a:rPr lang="en-US" sz="2400" spc="-1" dirty="0" smtClean="0">
                <a:solidFill>
                  <a:srgbClr val="000000"/>
                </a:solidFill>
              </a:rPr>
              <a:t>Mutual Fund</a:t>
            </a:r>
            <a:endParaRPr lang="en-IN" sz="20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 algn="just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6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6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16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14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38636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6096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</a:t>
            </a: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Funds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 investment procedure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15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00586515"/>
              </p:ext>
            </p:extLst>
          </p:nvPr>
        </p:nvGraphicFramePr>
        <p:xfrm>
          <a:off x="464457" y="1146630"/>
          <a:ext cx="8946303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6402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53557" y="15714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Investment Modes in </a:t>
            </a: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</a:t>
            </a: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Funds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16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73733351"/>
              </p:ext>
            </p:extLst>
          </p:nvPr>
        </p:nvGraphicFramePr>
        <p:xfrm>
          <a:off x="183875" y="1180950"/>
          <a:ext cx="9569725" cy="5045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74440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35254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Investment Modes in </a:t>
            </a: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</a:t>
            </a: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Funds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17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46449353"/>
              </p:ext>
            </p:extLst>
          </p:nvPr>
        </p:nvGraphicFramePr>
        <p:xfrm>
          <a:off x="352540" y="980501"/>
          <a:ext cx="9285380" cy="5177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09787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0" y="6498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</a:t>
            </a: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Fund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 Plans – Growth vs Dividend Options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18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2482945"/>
              </p:ext>
            </p:extLst>
          </p:nvPr>
        </p:nvGraphicFramePr>
        <p:xfrm>
          <a:off x="297455" y="1057619"/>
          <a:ext cx="9226885" cy="5045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33190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How to check information about </a:t>
            </a:r>
          </a:p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latin typeface="Arial"/>
              </a:rPr>
              <a:t>the </a:t>
            </a: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Funds 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</a:rPr>
              <a:t>(Offer Document)?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19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11932472"/>
              </p:ext>
            </p:extLst>
          </p:nvPr>
        </p:nvGraphicFramePr>
        <p:xfrm>
          <a:off x="248617" y="934282"/>
          <a:ext cx="8914680" cy="5221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3"/>
          <p:cNvPicPr/>
          <p:nvPr/>
        </p:nvPicPr>
        <p:blipFill>
          <a:blip r:embed="rId8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610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>
                <a:latin typeface="Footlight MT Light" panose="0204060206030A020304" pitchFamily="18" charset="0"/>
                <a:cs typeface="Calibri" panose="020F0502020204030204" pitchFamily="34" charset="0"/>
              </a:rPr>
              <a:t>Disclaimer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rgbClr val="FFFFFF"/>
                </a:solidFill>
                <a:latin typeface="Calibri"/>
              </a:rPr>
              <a:t>2</a:t>
            </a:r>
            <a:endParaRPr lang="en-IN" sz="1000" b="0" strike="noStrike" spc="-1" dirty="0">
              <a:latin typeface="Arial"/>
            </a:endParaRPr>
          </a:p>
        </p:txBody>
      </p:sp>
      <p:sp>
        <p:nvSpPr>
          <p:cNvPr id="8" name="CustomShape 2"/>
          <p:cNvSpPr/>
          <p:nvPr/>
        </p:nvSpPr>
        <p:spPr>
          <a:xfrm>
            <a:off x="860135" y="1177119"/>
            <a:ext cx="8433990" cy="502920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0850" indent="-45085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Information </a:t>
            </a:r>
            <a:r>
              <a:rPr lang="en-US" sz="2100" dirty="0">
                <a:latin typeface="Book Antiqua" panose="02040602050305030304" pitchFamily="18" charset="0"/>
              </a:rPr>
              <a:t>contained in this presentation is as on </a:t>
            </a:r>
            <a:r>
              <a:rPr lang="en-US" sz="2100" dirty="0" smtClean="0">
                <a:latin typeface="Book Antiqua" panose="02040602050305030304" pitchFamily="18" charset="0"/>
              </a:rPr>
              <a:t>Septembe</a:t>
            </a:r>
            <a:r>
              <a:rPr lang="en-US" sz="2100" dirty="0" smtClean="0">
                <a:latin typeface="Book Antiqua" panose="02040602050305030304" pitchFamily="18" charset="0"/>
              </a:rPr>
              <a:t>r 30, </a:t>
            </a:r>
            <a:r>
              <a:rPr lang="en-US" sz="2100" dirty="0" smtClean="0">
                <a:latin typeface="Book Antiqua" panose="02040602050305030304" pitchFamily="18" charset="0"/>
              </a:rPr>
              <a:t>2022.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The </a:t>
            </a:r>
            <a:r>
              <a:rPr lang="en-US" sz="2100" dirty="0">
                <a:latin typeface="Book Antiqua" panose="02040602050305030304" pitchFamily="18" charset="0"/>
              </a:rPr>
              <a:t>information contained in this </a:t>
            </a:r>
            <a:r>
              <a:rPr lang="en-US" sz="2100" dirty="0" smtClean="0">
                <a:latin typeface="Book Antiqua" panose="02040602050305030304" pitchFamily="18" charset="0"/>
              </a:rPr>
              <a:t>presentation </a:t>
            </a:r>
            <a:r>
              <a:rPr lang="en-US" sz="2100" dirty="0">
                <a:latin typeface="Book Antiqua" panose="02040602050305030304" pitchFamily="18" charset="0"/>
              </a:rPr>
              <a:t>is </a:t>
            </a:r>
            <a:r>
              <a:rPr lang="en-US" sz="2100" dirty="0" smtClean="0">
                <a:latin typeface="Book Antiqua" panose="02040602050305030304" pitchFamily="18" charset="0"/>
              </a:rPr>
              <a:t>only for Educational and Awareness Purposes related to </a:t>
            </a:r>
            <a:r>
              <a:rPr lang="en-US" sz="2100" dirty="0">
                <a:latin typeface="Book Antiqua" panose="02040602050305030304" pitchFamily="18" charset="0"/>
              </a:rPr>
              <a:t>securities market </a:t>
            </a:r>
            <a:r>
              <a:rPr lang="en-US" sz="2100" dirty="0" smtClean="0">
                <a:latin typeface="Book Antiqua" panose="02040602050305030304" pitchFamily="18" charset="0"/>
              </a:rPr>
              <a:t>.</a:t>
            </a:r>
          </a:p>
          <a:p>
            <a:pPr marL="664" algn="just">
              <a:lnSpc>
                <a:spcPct val="93000"/>
              </a:lnSpc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This presentation is only for Educational and Investor Awareness Programs and shall not be used for any legal interpretations.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SEBI </a:t>
            </a:r>
            <a:r>
              <a:rPr lang="en-US" sz="2100" dirty="0">
                <a:latin typeface="Book Antiqua" panose="02040602050305030304" pitchFamily="18" charset="0"/>
              </a:rPr>
              <a:t>or Stock Exchanges or Depositories shall not be responsible for any damage or loss to any one of any manner from use of this material.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Suggestions </a:t>
            </a:r>
            <a:r>
              <a:rPr lang="en-US" sz="2100" dirty="0">
                <a:latin typeface="Book Antiqua" panose="02040602050305030304" pitchFamily="18" charset="0"/>
              </a:rPr>
              <a:t>or </a:t>
            </a:r>
            <a:r>
              <a:rPr lang="en-US" sz="2100" dirty="0" smtClean="0">
                <a:latin typeface="Book Antiqua" panose="02040602050305030304" pitchFamily="18" charset="0"/>
              </a:rPr>
              <a:t>feedbacks, if any, may please be sent by mail to </a:t>
            </a:r>
            <a:r>
              <a:rPr lang="en-US" sz="2100" dirty="0" smtClean="0">
                <a:latin typeface="Book Antiqua" panose="02040602050305030304" pitchFamily="18" charset="0"/>
                <a:hlinkClick r:id="rId2"/>
              </a:rPr>
              <a:t>visitsebi@sebi.gov.in</a:t>
            </a:r>
            <a:r>
              <a:rPr lang="en-US" sz="2100" dirty="0" smtClean="0">
                <a:latin typeface="Book Antiqua" panose="02040602050305030304" pitchFamily="18" charset="0"/>
              </a:rPr>
              <a:t>.</a:t>
            </a:r>
            <a:endParaRPr lang="en-US" sz="2100" dirty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2800" b="1" dirty="0">
              <a:latin typeface="Book Antiqua" panose="02040602050305030304" pitchFamily="18" charset="0"/>
            </a:endParaRPr>
          </a:p>
        </p:txBody>
      </p:sp>
      <p:pic>
        <p:nvPicPr>
          <p:cNvPr id="9" name="Picture 3"/>
          <p:cNvPicPr/>
          <p:nvPr/>
        </p:nvPicPr>
        <p:blipFill>
          <a:blip r:embed="rId3"/>
          <a:stretch/>
        </p:blipFill>
        <p:spPr>
          <a:xfrm>
            <a:off x="8639033" y="216210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8840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Risk-o-Meter and its importance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20</a:t>
            </a:r>
            <a:endParaRPr lang="en-IN" sz="10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60" y="1101687"/>
            <a:ext cx="891468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799" y="3524262"/>
            <a:ext cx="421685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Six </a:t>
            </a:r>
            <a:r>
              <a:rPr lang="en-US" dirty="0"/>
              <a:t>levels of risk for mutual fund schemes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/>
              <a:t>i</a:t>
            </a:r>
            <a:r>
              <a:rPr lang="en-US" dirty="0"/>
              <a:t>. Low </a:t>
            </a:r>
            <a:r>
              <a:rPr lang="en-US" dirty="0" smtClean="0"/>
              <a:t>Risk</a:t>
            </a:r>
            <a:endParaRPr lang="en-US" dirty="0"/>
          </a:p>
          <a:p>
            <a:pPr algn="just"/>
            <a:r>
              <a:rPr lang="en-US" dirty="0"/>
              <a:t>ii. Low to Moderate </a:t>
            </a:r>
            <a:r>
              <a:rPr lang="en-US" dirty="0" smtClean="0"/>
              <a:t>Risk</a:t>
            </a:r>
            <a:endParaRPr lang="en-US" dirty="0"/>
          </a:p>
          <a:p>
            <a:pPr algn="just"/>
            <a:r>
              <a:rPr lang="en-US" dirty="0"/>
              <a:t>iii. Moderate Risk</a:t>
            </a:r>
          </a:p>
          <a:p>
            <a:pPr algn="just"/>
            <a:r>
              <a:rPr lang="en-US" dirty="0"/>
              <a:t>iv. Moderately High Risk</a:t>
            </a:r>
          </a:p>
          <a:p>
            <a:pPr algn="just"/>
            <a:r>
              <a:rPr lang="en-US" dirty="0"/>
              <a:t>v. High Risk and</a:t>
            </a:r>
          </a:p>
          <a:p>
            <a:pPr algn="just"/>
            <a:r>
              <a:rPr lang="en-US" dirty="0"/>
              <a:t>vi. Very High </a:t>
            </a:r>
            <a:r>
              <a:rPr lang="en-US" dirty="0" smtClean="0"/>
              <a:t>Risk</a:t>
            </a:r>
            <a:endParaRPr lang="en-US" sz="1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905829" y="3555040"/>
            <a:ext cx="4504211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Importance of Risk-o-meter :</a:t>
            </a:r>
          </a:p>
          <a:p>
            <a:endParaRPr lang="en-US" dirty="0" smtClean="0"/>
          </a:p>
          <a:p>
            <a:pPr marL="285750" indent="-285750" algn="just">
              <a:buFontTx/>
              <a:buChar char="-"/>
            </a:pPr>
            <a:r>
              <a:rPr lang="en-US" dirty="0" smtClean="0"/>
              <a:t>Helps </a:t>
            </a:r>
            <a:r>
              <a:rPr lang="en-US" dirty="0"/>
              <a:t>align risk that a fund carries with the risk profile of the </a:t>
            </a:r>
            <a:r>
              <a:rPr lang="en-US" dirty="0" smtClean="0"/>
              <a:t>investor.</a:t>
            </a:r>
          </a:p>
          <a:p>
            <a:pPr marL="285750" indent="-285750" algn="just">
              <a:buFontTx/>
              <a:buChar char="-"/>
            </a:pPr>
            <a:endParaRPr lang="en-US" u="sng" dirty="0" smtClean="0"/>
          </a:p>
          <a:p>
            <a:pPr marL="285750" indent="-285750" algn="just">
              <a:buFontTx/>
              <a:buChar char="-"/>
            </a:pPr>
            <a:r>
              <a:rPr lang="en-US" u="sng" dirty="0" smtClean="0"/>
              <a:t>Equity </a:t>
            </a:r>
            <a:r>
              <a:rPr lang="en-US" u="sng" dirty="0"/>
              <a:t>as asset </a:t>
            </a:r>
            <a:r>
              <a:rPr lang="en-US" u="sng" dirty="0" smtClean="0"/>
              <a:t>class</a:t>
            </a:r>
            <a:r>
              <a:rPr lang="en-US" b="1" dirty="0" smtClean="0"/>
              <a:t>: </a:t>
            </a:r>
            <a:r>
              <a:rPr lang="en-US" dirty="0" smtClean="0"/>
              <a:t>Volatile: High risk</a:t>
            </a:r>
          </a:p>
          <a:p>
            <a:pPr marL="285750" indent="-285750" algn="just">
              <a:buFontTx/>
              <a:buChar char="-"/>
            </a:pPr>
            <a:r>
              <a:rPr lang="en-US" u="sng" dirty="0" smtClean="0"/>
              <a:t>Debt </a:t>
            </a:r>
            <a:r>
              <a:rPr lang="en-US" u="sng" dirty="0"/>
              <a:t>as asset </a:t>
            </a:r>
            <a:r>
              <a:rPr lang="en-US" u="sng" dirty="0" smtClean="0"/>
              <a:t>class:</a:t>
            </a:r>
            <a:r>
              <a:rPr lang="en-US" dirty="0" smtClean="0"/>
              <a:t> Stable: Low risk</a:t>
            </a:r>
          </a:p>
          <a:p>
            <a:pPr marL="285750" indent="-285750" algn="just">
              <a:buFontTx/>
              <a:buChar char="-"/>
            </a:pPr>
            <a:r>
              <a:rPr lang="en-US" u="sng" dirty="0" smtClean="0"/>
              <a:t>Hybrid</a:t>
            </a:r>
            <a:r>
              <a:rPr lang="en-US" dirty="0"/>
              <a:t>:</a:t>
            </a:r>
            <a:r>
              <a:rPr lang="en-US" dirty="0" smtClean="0"/>
              <a:t> Moderate: Depends </a:t>
            </a:r>
            <a:r>
              <a:rPr lang="en-US" dirty="0"/>
              <a:t>on allocation and </a:t>
            </a:r>
            <a:r>
              <a:rPr lang="en-US" dirty="0" smtClean="0"/>
              <a:t>concentration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514799" y="1215938"/>
            <a:ext cx="8895241" cy="2194073"/>
          </a:xfrm>
          <a:prstGeom prst="rect">
            <a:avLst/>
          </a:prstGeom>
        </p:spPr>
      </p:pic>
      <p:pic>
        <p:nvPicPr>
          <p:cNvPr id="11" name="Picture 3"/>
          <p:cNvPicPr/>
          <p:nvPr/>
        </p:nvPicPr>
        <p:blipFill>
          <a:blip r:embed="rId3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18022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59" y="146160"/>
            <a:ext cx="8230629" cy="753480"/>
          </a:xfrm>
        </p:spPr>
        <p:txBody>
          <a:bodyPr/>
          <a:lstStyle/>
          <a:p>
            <a:r>
              <a:rPr lang="en-US" sz="2800" b="1" dirty="0" smtClean="0"/>
              <a:t>Nomination for Trading/</a:t>
            </a:r>
            <a:r>
              <a:rPr lang="en-US" sz="2800" b="1" dirty="0" err="1" smtClean="0"/>
              <a:t>Demat</a:t>
            </a:r>
            <a:r>
              <a:rPr lang="en-US" sz="2800" b="1" dirty="0" smtClean="0"/>
              <a:t>/Mutual Fund Units</a:t>
            </a:r>
            <a:endParaRPr lang="en-IN" sz="2800" b="1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64730" y="899640"/>
            <a:ext cx="87531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Investor to get two options regarding </a:t>
            </a:r>
            <a:r>
              <a:rPr lang="en-US" dirty="0" smtClean="0"/>
              <a:t>nomination</a:t>
            </a:r>
          </a:p>
          <a:p>
            <a:pPr algn="just"/>
            <a:endParaRPr lang="en-US" dirty="0" smtClean="0"/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To provide nomination in the prescribed form </a:t>
            </a:r>
            <a:r>
              <a:rPr lang="en-US" dirty="0" smtClean="0"/>
              <a:t>up to </a:t>
            </a:r>
            <a:r>
              <a:rPr lang="en-US" dirty="0" smtClean="0"/>
              <a:t>three person along with their percentage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Opting out of nomination through prescribed declaration </a:t>
            </a:r>
            <a:r>
              <a:rPr lang="en-US" dirty="0" smtClean="0"/>
              <a:t>form</a:t>
            </a:r>
          </a:p>
          <a:p>
            <a:pPr lvl="1"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Folios/Account to be </a:t>
            </a:r>
            <a:r>
              <a:rPr lang="en-US" dirty="0" err="1" smtClean="0"/>
              <a:t>freezed</a:t>
            </a:r>
            <a:r>
              <a:rPr lang="en-US" dirty="0" smtClean="0"/>
              <a:t> if none is opted till March 31, 2023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Applicable for opening new </a:t>
            </a:r>
            <a:r>
              <a:rPr lang="en-US" dirty="0" err="1" smtClean="0"/>
              <a:t>Demat</a:t>
            </a:r>
            <a:r>
              <a:rPr lang="en-US" dirty="0" smtClean="0"/>
              <a:t> account and trading accounts on or after October 01, </a:t>
            </a:r>
            <a:r>
              <a:rPr lang="en-US" dirty="0" smtClean="0"/>
              <a:t>2021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Applicable for investor subscribing to mutual fund units on or after October 01, 2022</a:t>
            </a:r>
            <a:r>
              <a:rPr lang="en-US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For existing unit holder, AMC shall provide an option to submit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In case of physical option, the form shall carry the wet signature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In case of online option, AMC shall validate the form using e-Sign Or through two factor authentication (2FA)</a:t>
            </a:r>
            <a:endParaRPr lang="en-US" dirty="0"/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21</a:t>
            </a:r>
            <a:endParaRPr lang="en-IN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7718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/>
          <p:nvPr/>
        </p:nvPicPr>
        <p:blipFill>
          <a:blip r:embed="rId2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2857" y="406400"/>
            <a:ext cx="873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Mutual Fund investment by Minor </a:t>
            </a:r>
            <a:endParaRPr lang="en-IN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2857" y="1320800"/>
            <a:ext cx="8737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Payment on behalf of minor shall be from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Bank Account of the minor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Joint account of the minor with the guardian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KYC process to be completed upon attaining the status of </a:t>
            </a:r>
            <a:r>
              <a:rPr lang="en-US" sz="2400" dirty="0" smtClean="0"/>
              <a:t>major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sz="2400" dirty="0"/>
          </a:p>
        </p:txBody>
      </p:sp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22</a:t>
            </a:r>
            <a:endParaRPr lang="en-IN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010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 bwMode="ltGray">
          <a:xfrm>
            <a:off x="719701" y="955483"/>
            <a:ext cx="8540120" cy="5348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orbel" panose="020B0503020204020204" pitchFamily="34" charset="0"/>
              </a:rPr>
              <a:t>For further information, you may visit the following </a:t>
            </a:r>
            <a:r>
              <a:rPr lang="en-US" sz="2400" b="1" dirty="0" smtClean="0">
                <a:solidFill>
                  <a:srgbClr val="C00000"/>
                </a:solidFill>
                <a:latin typeface="Corbel" panose="020B0503020204020204" pitchFamily="34" charset="0"/>
              </a:rPr>
              <a:t>web-sites</a:t>
            </a:r>
            <a:r>
              <a:rPr lang="en-US" sz="2400" dirty="0" smtClean="0">
                <a:latin typeface="Corbel" panose="020B0503020204020204" pitchFamily="34" charset="0"/>
              </a:rPr>
              <a:t> and </a:t>
            </a:r>
            <a:r>
              <a:rPr lang="en-US" sz="2400" b="1" dirty="0" smtClean="0">
                <a:solidFill>
                  <a:srgbClr val="C00000"/>
                </a:solidFill>
                <a:latin typeface="Corbel" panose="020B0503020204020204" pitchFamily="34" charset="0"/>
              </a:rPr>
              <a:t>Mobile App</a:t>
            </a:r>
            <a:r>
              <a:rPr lang="en-US" sz="2400" dirty="0" smtClean="0">
                <a:latin typeface="Corbel" panose="020B0503020204020204" pitchFamily="34" charset="0"/>
              </a:rPr>
              <a:t>:</a:t>
            </a:r>
            <a:endParaRPr lang="en-US" sz="2400" dirty="0">
              <a:latin typeface="Corbel" panose="020B0503020204020204" pitchFamily="34" charset="0"/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hlinkClick r:id="rId2"/>
              </a:rPr>
              <a:t>www.sebi.gov.in/</a:t>
            </a:r>
            <a:endParaRPr lang="en-US" sz="2800" spc="3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>
                <a:latin typeface="Corbel" panose="020B0503020204020204" pitchFamily="34" charset="0"/>
                <a:hlinkClick r:id="rId3"/>
              </a:rPr>
              <a:t>https://investor.sebi.gov.in/</a:t>
            </a:r>
            <a:r>
              <a:rPr lang="en-US" sz="2800" spc="300" dirty="0">
                <a:latin typeface="Corbel" panose="020B0503020204020204" pitchFamily="34" charset="0"/>
              </a:rPr>
              <a:t> </a:t>
            </a:r>
            <a:r>
              <a:rPr lang="en-US" sz="2800" spc="300" dirty="0" smtClean="0">
                <a:latin typeface="Corbel" panose="020B0503020204020204" pitchFamily="34" charset="0"/>
              </a:rPr>
              <a:t> 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b="1" spc="300" dirty="0" err="1" smtClean="0">
                <a:solidFill>
                  <a:srgbClr val="FF0000"/>
                </a:solidFill>
                <a:latin typeface="Eras Demi ITC" panose="020B0805030504020804" pitchFamily="34" charset="0"/>
              </a:rPr>
              <a:t>Saa₹thi</a:t>
            </a:r>
            <a:r>
              <a:rPr lang="en-US" sz="2400" b="1" spc="300" dirty="0">
                <a:solidFill>
                  <a:srgbClr val="FF0000"/>
                </a:solidFill>
                <a:latin typeface="Eras Demi ITC" panose="020B0805030504020804" pitchFamily="34" charset="0"/>
              </a:rPr>
              <a:t> </a:t>
            </a:r>
            <a:r>
              <a:rPr lang="en-US" sz="2400" b="1" spc="300" dirty="0" smtClean="0">
                <a:solidFill>
                  <a:srgbClr val="002060"/>
                </a:solidFill>
                <a:latin typeface="Eras Demi ITC" panose="020B0805030504020804" pitchFamily="34" charset="0"/>
              </a:rPr>
              <a:t>App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422041" lvl="1" indent="0" algn="just">
              <a:buNone/>
            </a:pPr>
            <a:r>
              <a:rPr lang="en-US" sz="500" b="1" spc="300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orbel" panose="020B0503020204020204" pitchFamily="34" charset="0"/>
              </a:rPr>
              <a:t>For Grievance Redressal, you may visit following website: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 smtClean="0">
                <a:latin typeface="Corbel" panose="020B0503020204020204" pitchFamily="34" charset="0"/>
                <a:hlinkClick r:id="rId4"/>
              </a:rPr>
              <a:t>www.scores.gov.in</a:t>
            </a:r>
            <a:r>
              <a:rPr lang="en-US" sz="2800" spc="300" dirty="0">
                <a:latin typeface="Corbel" panose="020B0503020204020204" pitchFamily="34" charset="0"/>
                <a:hlinkClick r:id="rId4"/>
              </a:rPr>
              <a:t>/</a:t>
            </a:r>
            <a:endParaRPr lang="en-US" sz="2800" spc="300" dirty="0">
              <a:latin typeface="Corbel" panose="020B0503020204020204" pitchFamily="34" charset="0"/>
            </a:endParaRPr>
          </a:p>
          <a:p>
            <a:pPr marL="450850" indent="-450850">
              <a:buNone/>
            </a:pPr>
            <a:r>
              <a:rPr lang="en-US" sz="800" dirty="0">
                <a:solidFill>
                  <a:srgbClr val="0070C0"/>
                </a:solidFill>
                <a:latin typeface="Book Antiqua" panose="02040602050305030304" pitchFamily="18" charset="0"/>
              </a:rPr>
              <a:t>      </a:t>
            </a:r>
            <a:r>
              <a:rPr lang="en-US" sz="2400" dirty="0" smtClean="0">
                <a:latin typeface="Book Antiqua" panose="02040602050305030304" pitchFamily="18" charset="0"/>
              </a:rPr>
              <a:t>    </a:t>
            </a:r>
            <a:r>
              <a:rPr lang="en-US" sz="2400" dirty="0" smtClean="0">
                <a:latin typeface="Corbel" panose="020B0503020204020204" pitchFamily="34" charset="0"/>
              </a:rPr>
              <a:t>Or</a:t>
            </a:r>
            <a:r>
              <a:rPr lang="en-US" sz="2400" dirty="0">
                <a:latin typeface="Corbel" panose="020B0503020204020204" pitchFamily="34" charset="0"/>
              </a:rPr>
              <a:t>, you may call SEBI at following </a:t>
            </a:r>
            <a:r>
              <a:rPr lang="en-US" sz="2400" u="sng" dirty="0">
                <a:latin typeface="Corbel" panose="020B0503020204020204" pitchFamily="34" charset="0"/>
              </a:rPr>
              <a:t>Toll-free Helpline </a:t>
            </a:r>
            <a:r>
              <a:rPr lang="en-US" sz="2400" u="sng" dirty="0" smtClean="0">
                <a:latin typeface="Corbel" panose="020B0503020204020204" pitchFamily="34" charset="0"/>
              </a:rPr>
              <a:t>Numbers</a:t>
            </a:r>
            <a:r>
              <a:rPr lang="en-US" sz="2400" dirty="0" smtClean="0">
                <a:latin typeface="Corbel" panose="020B0503020204020204" pitchFamily="34" charset="0"/>
              </a:rPr>
              <a:t> </a:t>
            </a:r>
            <a:r>
              <a:rPr lang="en-US" sz="2400" dirty="0">
                <a:latin typeface="Corbel" panose="020B0503020204020204" pitchFamily="34" charset="0"/>
              </a:rPr>
              <a:t>from </a:t>
            </a:r>
            <a:r>
              <a:rPr lang="en-US" sz="2400" i="1" dirty="0">
                <a:latin typeface="Corbel" panose="020B0503020204020204" pitchFamily="34" charset="0"/>
              </a:rPr>
              <a:t>9:00am to 6:00pm </a:t>
            </a:r>
            <a:r>
              <a:rPr lang="en-US" sz="2400" dirty="0">
                <a:latin typeface="Corbel" panose="020B0503020204020204" pitchFamily="34" charset="0"/>
              </a:rPr>
              <a:t>on all days </a:t>
            </a:r>
            <a:r>
              <a:rPr lang="en-US" sz="2000" dirty="0">
                <a:latin typeface="Corbel" panose="020B0503020204020204" pitchFamily="34" charset="0"/>
              </a:rPr>
              <a:t>(excluding declared holidays in the state of Maharashtra)</a:t>
            </a:r>
            <a:r>
              <a:rPr lang="en-US" sz="2100" dirty="0">
                <a:solidFill>
                  <a:srgbClr val="0070C0"/>
                </a:solidFill>
                <a:latin typeface="Corbel" panose="020B0503020204020204" pitchFamily="34" charset="0"/>
              </a:rPr>
              <a:t>:</a:t>
            </a:r>
          </a:p>
          <a:p>
            <a:pPr marL="990600" lvl="1" indent="-457200" algn="just">
              <a:spcBef>
                <a:spcPts val="0"/>
              </a:spcBef>
              <a:buFont typeface="Wingdings" panose="05000000000000000000" pitchFamily="2" charset="2"/>
              <a:buChar char=")"/>
            </a:pPr>
            <a:r>
              <a:rPr lang="en-US" b="1" spc="300" dirty="0">
                <a:solidFill>
                  <a:srgbClr val="0033CC"/>
                </a:solidFill>
                <a:latin typeface="Corbel" panose="020B0503020204020204" pitchFamily="34" charset="0"/>
              </a:rPr>
              <a:t>1800 266 7575     </a:t>
            </a:r>
          </a:p>
          <a:p>
            <a:pPr marL="990600" lvl="1" indent="-457200" algn="just">
              <a:spcBef>
                <a:spcPts val="0"/>
              </a:spcBef>
              <a:buFont typeface="Wingdings" panose="05000000000000000000" pitchFamily="2" charset="2"/>
              <a:buChar char=")"/>
            </a:pPr>
            <a:r>
              <a:rPr lang="en-US" b="1" spc="300" dirty="0">
                <a:solidFill>
                  <a:srgbClr val="0033CC"/>
                </a:solidFill>
                <a:latin typeface="Corbel" panose="020B0503020204020204" pitchFamily="34" charset="0"/>
              </a:rPr>
              <a:t>1800 22 7575</a:t>
            </a:r>
          </a:p>
          <a:p>
            <a:pPr marL="365125" indent="-98425">
              <a:buNone/>
            </a:pPr>
            <a:r>
              <a:rPr lang="en-US" sz="2000" i="1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marL="365760" lvl="1" indent="0">
              <a:buNone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0085"/>
            <a:ext cx="6629400" cy="685800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</a:pPr>
            <a:r>
              <a:rPr lang="en-US" sz="32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en-US" sz="3600" b="1" spc="-1" dirty="0">
                <a:latin typeface="Footlight MT Light" panose="0204060206030A020304" pitchFamily="18" charset="0"/>
                <a:ea typeface="+mn-ea"/>
                <a:cs typeface="Calibri" panose="020F0502020204030204" pitchFamily="34" charset="0"/>
              </a:rPr>
              <a:t>Additional Information</a:t>
            </a:r>
            <a:endParaRPr lang="en-IN" sz="3600" b="1" spc="-1" dirty="0">
              <a:latin typeface="Footlight MT Light" panose="0204060206030A020304" pitchFamily="18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6320" y="226478"/>
            <a:ext cx="553080" cy="52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 Diagonal Corner Rectangle 7"/>
          <p:cNvSpPr/>
          <p:nvPr/>
        </p:nvSpPr>
        <p:spPr>
          <a:xfrm>
            <a:off x="4598933" y="5405896"/>
            <a:ext cx="4316116" cy="699013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95250" algn="ctr"/>
            <a:r>
              <a:rPr lang="en-US" sz="1400" b="1" i="1" u="sng" dirty="0" smtClean="0">
                <a:latin typeface="Corbel" panose="020B0503020204020204" pitchFamily="34" charset="0"/>
              </a:rPr>
              <a:t>Helplines are available </a:t>
            </a:r>
            <a:r>
              <a:rPr lang="en-US" sz="1400" b="1" i="1" u="sng" dirty="0">
                <a:latin typeface="Corbel" panose="020B0503020204020204" pitchFamily="34" charset="0"/>
              </a:rPr>
              <a:t>in 8 Languages</a:t>
            </a:r>
            <a:r>
              <a:rPr lang="en-US" sz="1400" dirty="0">
                <a:latin typeface="Corbel" panose="020B0503020204020204" pitchFamily="34" charset="0"/>
              </a:rPr>
              <a:t>:  </a:t>
            </a:r>
            <a:endParaRPr lang="en-US" sz="1400" dirty="0" smtClean="0">
              <a:latin typeface="Corbel" panose="020B0503020204020204" pitchFamily="34" charset="0"/>
            </a:endParaRPr>
          </a:p>
          <a:p>
            <a:pPr marL="95250" algn="ctr"/>
            <a:r>
              <a:rPr lang="en-US" sz="1600" b="1" dirty="0" smtClean="0">
                <a:latin typeface="Corbel" panose="020B0503020204020204" pitchFamily="34" charset="0"/>
              </a:rPr>
              <a:t>English</a:t>
            </a:r>
            <a:r>
              <a:rPr lang="en-US" sz="1600" b="1" dirty="0">
                <a:latin typeface="Corbel" panose="020B0503020204020204" pitchFamily="34" charset="0"/>
              </a:rPr>
              <a:t>, Hindi, Bengali, Gujarati, Marathi, Kannada, Telugu and Tamil</a:t>
            </a:r>
          </a:p>
        </p:txBody>
      </p:sp>
      <p:sp>
        <p:nvSpPr>
          <p:cNvPr id="7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92696FE-6E03-4498-96FB-8F5B91C44110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23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0158" y="2784457"/>
            <a:ext cx="4869242" cy="747104"/>
          </a:xfrm>
          <a:prstGeom prst="rect">
            <a:avLst/>
          </a:prstGeom>
        </p:spPr>
      </p:pic>
      <p:sp>
        <p:nvSpPr>
          <p:cNvPr id="11" name="CustomShape 3"/>
          <p:cNvSpPr/>
          <p:nvPr/>
        </p:nvSpPr>
        <p:spPr>
          <a:xfrm>
            <a:off x="513124" y="6324479"/>
            <a:ext cx="2789634" cy="240094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200" b="1" i="1" spc="-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SEBI :  HAR  INVESTOR  KI  TAAQAT</a:t>
            </a:r>
            <a:endParaRPr lang="en-IN" sz="1200" b="0" i="1" strike="noStrike" spc="-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27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-230040" y="2716484"/>
            <a:ext cx="9867960" cy="8204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4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Thank You</a:t>
            </a:r>
            <a:endParaRPr lang="en-IN" sz="4800" b="0" strike="noStrike" spc="-1" dirty="0">
              <a:latin typeface="Arial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trike="noStrike" spc="-1" dirty="0" smtClean="0">
                <a:solidFill>
                  <a:schemeClr val="bg1"/>
                </a:solidFill>
                <a:latin typeface="Arial"/>
              </a:rPr>
              <a:t>24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5" name="Picture 3"/>
          <p:cNvPicPr/>
          <p:nvPr/>
        </p:nvPicPr>
        <p:blipFill>
          <a:blip r:embed="rId2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64641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Flow of Presentation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56040" y="983250"/>
            <a:ext cx="4149859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</a:rPr>
              <a:t>What </a:t>
            </a:r>
            <a:r>
              <a:rPr lang="en-US" spc="-1" dirty="0">
                <a:solidFill>
                  <a:srgbClr val="000000"/>
                </a:solidFill>
              </a:rPr>
              <a:t>is a Mutual Fund </a:t>
            </a:r>
            <a:r>
              <a:rPr lang="en-US" spc="-1" dirty="0" smtClean="0">
                <a:solidFill>
                  <a:srgbClr val="000000"/>
                </a:solidFill>
              </a:rPr>
              <a:t>?</a:t>
            </a:r>
            <a:endParaRPr lang="en-US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</a:rPr>
              <a:t>Structure of Mutual Fund</a:t>
            </a:r>
            <a:endParaRPr lang="en-US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>
                <a:solidFill>
                  <a:srgbClr val="000000"/>
                </a:solidFill>
              </a:rPr>
              <a:t>What is an Asset Management Company (AMC)?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>
                <a:solidFill>
                  <a:srgbClr val="000000"/>
                </a:solidFill>
              </a:rPr>
              <a:t>How does a Mutual Fund </a:t>
            </a:r>
            <a:r>
              <a:rPr lang="en-US" spc="-1" dirty="0" smtClean="0">
                <a:solidFill>
                  <a:srgbClr val="000000"/>
                </a:solidFill>
              </a:rPr>
              <a:t>Work?</a:t>
            </a:r>
            <a:endParaRPr lang="en-US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Classification of Mutual Funds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Based on </a:t>
            </a:r>
            <a:r>
              <a:rPr lang="en-IN" spc="-1" dirty="0" smtClean="0">
                <a:solidFill>
                  <a:srgbClr val="000000"/>
                </a:solidFill>
              </a:rPr>
              <a:t>Structure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Based on Investment Objective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Investment Portfolio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Risk vs Return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Categorization of Mutual </a:t>
            </a:r>
            <a:r>
              <a:rPr lang="en-IN" spc="-1" dirty="0" smtClean="0">
                <a:solidFill>
                  <a:srgbClr val="000000"/>
                </a:solidFill>
              </a:rPr>
              <a:t>Funds</a:t>
            </a: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1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1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3</a:t>
            </a:r>
            <a:endParaRPr lang="en-IN" sz="1000" b="0" strike="noStrike" spc="-1" dirty="0"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5241341" y="983250"/>
            <a:ext cx="4149859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>
                <a:solidFill>
                  <a:srgbClr val="000000"/>
                </a:solidFill>
              </a:rPr>
              <a:t>How to invest in </a:t>
            </a:r>
            <a:r>
              <a:rPr lang="en-US" spc="-1" dirty="0" smtClean="0">
                <a:solidFill>
                  <a:srgbClr val="000000"/>
                </a:solidFill>
              </a:rPr>
              <a:t>Mutual Funds?</a:t>
            </a:r>
            <a:endParaRPr lang="en-IN" spc="-1" dirty="0" smtClean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 smtClean="0">
                <a:solidFill>
                  <a:srgbClr val="000000"/>
                </a:solidFill>
              </a:rPr>
              <a:t>Centralized </a:t>
            </a:r>
            <a:r>
              <a:rPr lang="en-IN" spc="-1" dirty="0">
                <a:solidFill>
                  <a:srgbClr val="000000"/>
                </a:solidFill>
              </a:rPr>
              <a:t>KYC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 smtClean="0">
                <a:solidFill>
                  <a:srgbClr val="000000"/>
                </a:solidFill>
              </a:rPr>
              <a:t>Mutual Fund </a:t>
            </a:r>
            <a:r>
              <a:rPr lang="en-IN" spc="-1" dirty="0">
                <a:solidFill>
                  <a:srgbClr val="000000"/>
                </a:solidFill>
              </a:rPr>
              <a:t>investment procedure</a:t>
            </a:r>
          </a:p>
          <a:p>
            <a:pPr marL="343620" indent="-342900"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Investment Modes in </a:t>
            </a:r>
            <a:r>
              <a:rPr lang="en-US" spc="-1" dirty="0">
                <a:solidFill>
                  <a:srgbClr val="000000"/>
                </a:solidFill>
              </a:rPr>
              <a:t>Mutual Funds</a:t>
            </a:r>
            <a:endParaRPr lang="en-IN" spc="-1" dirty="0">
              <a:solidFill>
                <a:srgbClr val="000000"/>
              </a:solidFill>
            </a:endParaRPr>
          </a:p>
          <a:p>
            <a:pPr marL="343620" indent="-342900"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</a:rPr>
              <a:t>Mutual </a:t>
            </a:r>
            <a:r>
              <a:rPr lang="en-US" spc="-1" dirty="0">
                <a:solidFill>
                  <a:srgbClr val="000000"/>
                </a:solidFill>
              </a:rPr>
              <a:t>Funds</a:t>
            </a:r>
            <a:endParaRPr lang="en-IN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</a:rPr>
              <a:t>Plans </a:t>
            </a:r>
            <a:r>
              <a:rPr lang="en-US" spc="-1" dirty="0">
                <a:solidFill>
                  <a:srgbClr val="000000"/>
                </a:solidFill>
              </a:rPr>
              <a:t>– Growth vs Dividend Options</a:t>
            </a:r>
          </a:p>
          <a:p>
            <a:pPr marL="343620" indent="-342900"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>
                <a:solidFill>
                  <a:srgbClr val="000000"/>
                </a:solidFill>
              </a:rPr>
              <a:t>How to check information about the Mutual </a:t>
            </a:r>
            <a:r>
              <a:rPr lang="en-US" spc="-1" dirty="0" smtClean="0">
                <a:solidFill>
                  <a:srgbClr val="000000"/>
                </a:solidFill>
              </a:rPr>
              <a:t>Funds</a:t>
            </a:r>
            <a:r>
              <a:rPr lang="en-IN" spc="-1" dirty="0" smtClean="0">
                <a:solidFill>
                  <a:srgbClr val="000000"/>
                </a:solidFill>
              </a:rPr>
              <a:t> </a:t>
            </a:r>
            <a:r>
              <a:rPr lang="en-US" spc="-1" dirty="0" smtClean="0">
                <a:solidFill>
                  <a:srgbClr val="000000"/>
                </a:solidFill>
              </a:rPr>
              <a:t>(Offer </a:t>
            </a:r>
            <a:r>
              <a:rPr lang="en-US" spc="-1" dirty="0">
                <a:solidFill>
                  <a:srgbClr val="000000"/>
                </a:solidFill>
              </a:rPr>
              <a:t>Document</a:t>
            </a:r>
            <a:r>
              <a:rPr lang="en-US" spc="-1" dirty="0" smtClean="0">
                <a:solidFill>
                  <a:srgbClr val="000000"/>
                </a:solidFill>
              </a:rPr>
              <a:t>)?</a:t>
            </a:r>
            <a:endParaRPr lang="en-US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pc="-1" dirty="0">
                <a:solidFill>
                  <a:srgbClr val="000000"/>
                </a:solidFill>
              </a:rPr>
              <a:t>Risk-o-Meter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pc="-1" dirty="0" smtClean="0">
                <a:solidFill>
                  <a:srgbClr val="000000"/>
                </a:solidFill>
                <a:latin typeface="Arial"/>
              </a:rPr>
              <a:t>Mutual fund investment on behalf of minor and nomination details</a:t>
            </a:r>
            <a:endParaRPr lang="en-IN" spc="-1" dirty="0" smtClean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12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1200" b="0" strike="noStrike" spc="-1" dirty="0"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29885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What is a Mutual Fund (MF)?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4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02984295"/>
              </p:ext>
            </p:extLst>
          </p:nvPr>
        </p:nvGraphicFramePr>
        <p:xfrm>
          <a:off x="1650999" y="1227666"/>
          <a:ext cx="756557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711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609660" y="15714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Structure of </a:t>
            </a: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</a:t>
            </a: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Fund</a:t>
            </a:r>
            <a:endParaRPr lang="en-IN" sz="2800" spc="-1" dirty="0"/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5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6801B2-7D52-42BD-BA7B-C66B09E991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32" t="25714" r="28393" b="10317"/>
          <a:stretch/>
        </p:blipFill>
        <p:spPr>
          <a:xfrm>
            <a:off x="377370" y="961020"/>
            <a:ext cx="9033389" cy="52365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3"/>
          <p:cNvPicPr/>
          <p:nvPr/>
        </p:nvPicPr>
        <p:blipFill>
          <a:blip r:embed="rId3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01295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129714" y="54614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What is an Asset Management Company (AMC)?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6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20775149"/>
              </p:ext>
            </p:extLst>
          </p:nvPr>
        </p:nvGraphicFramePr>
        <p:xfrm>
          <a:off x="288235" y="1033669"/>
          <a:ext cx="9236105" cy="510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20078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609660" y="103503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How does a Mutual Fund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Work?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7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E112D5-79E5-461D-B20B-A51F0D413D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85" t="29047" r="33750" b="12540"/>
          <a:stretch/>
        </p:blipFill>
        <p:spPr>
          <a:xfrm>
            <a:off x="326395" y="1309441"/>
            <a:ext cx="6853459" cy="43334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7295322" y="1793461"/>
            <a:ext cx="2342598" cy="31085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Pool </a:t>
            </a:r>
            <a:r>
              <a:rPr lang="en-US" sz="1400" dirty="0"/>
              <a:t>of </a:t>
            </a:r>
            <a:r>
              <a:rPr lang="en-US" sz="1400" dirty="0" smtClean="0"/>
              <a:t>investors money.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Invested </a:t>
            </a:r>
            <a:r>
              <a:rPr lang="en-US" sz="1400" dirty="0"/>
              <a:t>according to pre-specified investment </a:t>
            </a:r>
            <a:r>
              <a:rPr lang="en-US" sz="1400" dirty="0" smtClean="0"/>
              <a:t>objectives.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Benefits accrue </a:t>
            </a:r>
            <a:r>
              <a:rPr lang="en-US" sz="1400" dirty="0"/>
              <a:t>to those that contribute to </a:t>
            </a:r>
            <a:r>
              <a:rPr lang="en-US" sz="1400" dirty="0" smtClean="0"/>
              <a:t>this pool.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There </a:t>
            </a:r>
            <a:r>
              <a:rPr lang="en-US" sz="1400" dirty="0"/>
              <a:t>is thus mutuality in the contribution and the benefit. </a:t>
            </a:r>
            <a:endParaRPr lang="en-US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Hence </a:t>
            </a:r>
            <a:r>
              <a:rPr lang="en-US" sz="1400" dirty="0"/>
              <a:t>the name ‘</a:t>
            </a:r>
            <a:r>
              <a:rPr lang="en-US" sz="1400" b="1" dirty="0"/>
              <a:t>mutual</a:t>
            </a:r>
            <a:r>
              <a:rPr lang="en-US" sz="1400" dirty="0"/>
              <a:t>’ fund.</a:t>
            </a:r>
          </a:p>
          <a:p>
            <a:pPr algn="just"/>
            <a:endParaRPr lang="en-US" sz="1400" dirty="0"/>
          </a:p>
        </p:txBody>
      </p:sp>
      <p:pic>
        <p:nvPicPr>
          <p:cNvPr id="9" name="Picture 3"/>
          <p:cNvPicPr/>
          <p:nvPr/>
        </p:nvPicPr>
        <p:blipFill>
          <a:blip r:embed="rId3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08139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Classification of </a:t>
            </a:r>
            <a:r>
              <a:rPr lang="en-IN" sz="2800" b="1" spc="-1" dirty="0">
                <a:solidFill>
                  <a:srgbClr val="000000"/>
                </a:solidFill>
                <a:ea typeface="Arial"/>
              </a:rPr>
              <a:t>Mutual </a:t>
            </a:r>
            <a:r>
              <a:rPr lang="en-IN" sz="2800" b="1" spc="-1" dirty="0" smtClean="0">
                <a:solidFill>
                  <a:srgbClr val="000000"/>
                </a:solidFill>
                <a:ea typeface="Arial"/>
              </a:rPr>
              <a:t>Funds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22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>
                <a:solidFill>
                  <a:schemeClr val="bg1"/>
                </a:solidFill>
                <a:latin typeface="Arial"/>
              </a:rPr>
              <a:t>8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82171" y="1146629"/>
            <a:ext cx="8606971" cy="64282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Classification of Mutual Funds</a:t>
            </a:r>
            <a:endParaRPr lang="en-IN" sz="3200" b="1" dirty="0"/>
          </a:p>
        </p:txBody>
      </p:sp>
      <p:cxnSp>
        <p:nvCxnSpPr>
          <p:cNvPr id="4" name="Straight Arrow Connector 3"/>
          <p:cNvCxnSpPr>
            <a:stCxn id="2" idx="2"/>
            <a:endCxn id="26" idx="0"/>
          </p:cNvCxnSpPr>
          <p:nvPr/>
        </p:nvCxnSpPr>
        <p:spPr>
          <a:xfrm flipH="1">
            <a:off x="1285753" y="1789454"/>
            <a:ext cx="3699904" cy="624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29" idx="0"/>
          </p:cNvCxnSpPr>
          <p:nvPr/>
        </p:nvCxnSpPr>
        <p:spPr>
          <a:xfrm flipH="1">
            <a:off x="4818743" y="1816953"/>
            <a:ext cx="133957" cy="615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" idx="2"/>
            <a:endCxn id="30" idx="0"/>
          </p:cNvCxnSpPr>
          <p:nvPr/>
        </p:nvCxnSpPr>
        <p:spPr>
          <a:xfrm>
            <a:off x="4985657" y="1789454"/>
            <a:ext cx="3411075" cy="642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100448" y="2414017"/>
            <a:ext cx="2370610" cy="62411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Based on Structure</a:t>
            </a:r>
            <a:endParaRPr lang="en-IN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3501572" y="2432279"/>
            <a:ext cx="2634342" cy="62411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Based on Investment Objective</a:t>
            </a:r>
            <a:endParaRPr lang="en-IN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7166429" y="2432279"/>
            <a:ext cx="2460606" cy="62411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Based on Investment Style</a:t>
            </a:r>
            <a:endParaRPr lang="en-IN" b="1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31077" y="3059902"/>
            <a:ext cx="29028" cy="2634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41" idx="1"/>
          </p:cNvCxnSpPr>
          <p:nvPr/>
        </p:nvCxnSpPr>
        <p:spPr>
          <a:xfrm>
            <a:off x="260105" y="5694246"/>
            <a:ext cx="2640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9" idx="1"/>
          </p:cNvCxnSpPr>
          <p:nvPr/>
        </p:nvCxnSpPr>
        <p:spPr>
          <a:xfrm>
            <a:off x="249219" y="3894473"/>
            <a:ext cx="28946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40" idx="1"/>
          </p:cNvCxnSpPr>
          <p:nvPr/>
        </p:nvCxnSpPr>
        <p:spPr>
          <a:xfrm>
            <a:off x="267360" y="4794360"/>
            <a:ext cx="271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38687" y="3582416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Open Ended Funds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38687" y="4482302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Closed Ended Funds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24173" y="5382188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Interval Funds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3948374" y="3056394"/>
            <a:ext cx="7259" cy="2634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48" idx="1"/>
          </p:cNvCxnSpPr>
          <p:nvPr/>
        </p:nvCxnSpPr>
        <p:spPr>
          <a:xfrm>
            <a:off x="3955633" y="5690738"/>
            <a:ext cx="2640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46" idx="1"/>
          </p:cNvCxnSpPr>
          <p:nvPr/>
        </p:nvCxnSpPr>
        <p:spPr>
          <a:xfrm>
            <a:off x="3955633" y="3879510"/>
            <a:ext cx="278582" cy="11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7" idx="1"/>
          </p:cNvCxnSpPr>
          <p:nvPr/>
        </p:nvCxnSpPr>
        <p:spPr>
          <a:xfrm>
            <a:off x="3962888" y="4790852"/>
            <a:ext cx="271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4234215" y="3578908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Debt Funds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234215" y="4478794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Equity Funds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219701" y="5378680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Hybrid Funds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7440701" y="3045056"/>
            <a:ext cx="11709" cy="1771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440701" y="3912284"/>
            <a:ext cx="27858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452410" y="4816367"/>
            <a:ext cx="266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7719283" y="3600227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Passive Funds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719283" y="4504310"/>
            <a:ext cx="2061029" cy="6241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Active Funds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1" name="Picture 3"/>
          <p:cNvPicPr/>
          <p:nvPr/>
        </p:nvPicPr>
        <p:blipFill>
          <a:blip r:embed="rId3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51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6096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Classification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- Based 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on Structure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9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75047991"/>
              </p:ext>
            </p:extLst>
          </p:nvPr>
        </p:nvGraphicFramePr>
        <p:xfrm>
          <a:off x="297455" y="1057619"/>
          <a:ext cx="9226885" cy="5045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93105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Klassify>
  <SNO>1</SNO>
  <KDate>2020-06-05 14:41:58</KDate>
  <Classification>SEBI-INTERNAL</Classification>
  <HostName>MUM0111392A</HostName>
  <Domain_User>SEBINT/1392</Domain_User>
  <IPAdd>10.88.98.23</IPAdd>
  <FilePath>C:\Users\1392\Downloads\PPT for webinar May 30 2020 (1).pptx</FilePath>
  <KID>E4B97AF59085637269649180931804</KID>
  <UniqueName/>
  <Suggested/>
  <Justification/>
</Klassify>
</file>

<file path=customXml/itemProps1.xml><?xml version="1.0" encoding="utf-8"?>
<ds:datastoreItem xmlns:ds="http://schemas.openxmlformats.org/officeDocument/2006/customXml" ds:itemID="{14C044F2-5146-49E2-A5CC-AE0B4F587A7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5577</TotalTime>
  <Words>1727</Words>
  <Application>Microsoft Office PowerPoint</Application>
  <PresentationFormat>A4 Paper (210x297 mm)</PresentationFormat>
  <Paragraphs>288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8" baseType="lpstr">
      <vt:lpstr>Arial</vt:lpstr>
      <vt:lpstr>Book Antiqua</vt:lpstr>
      <vt:lpstr>Calibri</vt:lpstr>
      <vt:lpstr>Corbel</vt:lpstr>
      <vt:lpstr>DejaVu Sans</vt:lpstr>
      <vt:lpstr>Eras Demi ITC</vt:lpstr>
      <vt:lpstr>Footlight MT Light</vt:lpstr>
      <vt:lpstr>Symbol</vt:lpstr>
      <vt:lpstr>Verdana</vt:lpstr>
      <vt:lpstr>Wingdings</vt:lpstr>
      <vt:lpstr>Wingdings 2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Nomination for Trading/Demat/Mutual Fund Units</vt:lpstr>
      <vt:lpstr>PowerPoint Presentation</vt:lpstr>
      <vt:lpstr> Additional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DELL</dc:creator>
  <dc:description/>
  <cp:lastModifiedBy>MAHESH PARU KHANDARE</cp:lastModifiedBy>
  <cp:revision>218</cp:revision>
  <cp:lastPrinted>2022-11-30T07:18:59Z</cp:lastPrinted>
  <dcterms:modified xsi:type="dcterms:W3CDTF">2022-11-30T08:43:46Z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A4 Paper (210x297 mm)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  <property fmtid="{D5CDD505-2E9C-101B-9397-08002B2CF9AE}" pid="12" name="Classification">
    <vt:lpwstr>SEBI-INTERNAL</vt:lpwstr>
  </property>
  <property fmtid="{D5CDD505-2E9C-101B-9397-08002B2CF9AE}" pid="13" name="Rules">
    <vt:lpwstr/>
  </property>
  <property fmtid="{D5CDD505-2E9C-101B-9397-08002B2CF9AE}" pid="14" name="KID">
    <vt:lpwstr>E4B97AF59085637269649180931804</vt:lpwstr>
  </property>
</Properties>
</file>